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Proxima Nova"/>
      <p:regular r:id="rId40"/>
      <p:bold r:id="rId41"/>
      <p:italic r:id="rId42"/>
      <p:boldItalic r:id="rId43"/>
    </p:embeddedFont>
    <p:embeddedFont>
      <p:font typeface="PT Sans Narrow"/>
      <p:regular r:id="rId44"/>
      <p:bold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Chen 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42" Type="http://schemas.openxmlformats.org/officeDocument/2006/relationships/font" Target="fonts/ProximaNova-italic.fntdata"/><Relationship Id="rId41" Type="http://schemas.openxmlformats.org/officeDocument/2006/relationships/font" Target="fonts/ProximaNova-bold.fntdata"/><Relationship Id="rId44" Type="http://schemas.openxmlformats.org/officeDocument/2006/relationships/font" Target="fonts/PTSansNarrow-regular.fntdata"/><Relationship Id="rId43" Type="http://schemas.openxmlformats.org/officeDocument/2006/relationships/font" Target="fonts/ProximaNova-boldItalic.fntdata"/><Relationship Id="rId46" Type="http://schemas.openxmlformats.org/officeDocument/2006/relationships/font" Target="fonts/OpenSans-regular.fntdata"/><Relationship Id="rId45" Type="http://schemas.openxmlformats.org/officeDocument/2006/relationships/font" Target="fonts/PTSansNarrow-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2-11T16:57:51.203">
    <p:pos x="6000" y="0"/>
    <p:text>Remove all logos. Keep one for UCI that's easy to see remotely.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7-12-11T17:00:29.214">
    <p:pos x="6000" y="0"/>
    <p:text>Remove this URL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the smoothness is measured by the sum of delay of the miniqueries that fail to update the result at the required pace.</a:t>
            </a:r>
          </a:p>
          <a:p>
            <a:pPr indent="0" lvl="0" marL="0" rtl="0">
              <a:spcBef>
                <a:spcPts val="0"/>
              </a:spcBef>
              <a:buNone/>
            </a:pPr>
            <a:r>
              <a:rPr lang="en"/>
              <a:t>The required pace is pre-decided by the user which defines the interval between two adjacent updates.</a:t>
            </a:r>
          </a:p>
          <a:p>
            <a:pPr indent="0" lvl="0" marL="0" rtl="0">
              <a:spcBef>
                <a:spcPts val="0"/>
              </a:spcBef>
              <a:buNone/>
            </a:pPr>
            <a:r>
              <a:t/>
            </a:r>
            <a:endParaRPr/>
          </a:p>
          <a:p>
            <a:pPr indent="0" lvl="0" marL="0" rtl="0">
              <a:spcBef>
                <a:spcPts val="0"/>
              </a:spcBef>
              <a:buNone/>
            </a:pPr>
            <a:r>
              <a:rPr lang="en"/>
              <a:t>in this case, the middleware can choose to wait till Ui-1 to delivery the result. </a:t>
            </a:r>
          </a:p>
          <a:p>
            <a:pPr indent="0" lvl="0" marL="0" rtl="0">
              <a:spcBef>
                <a:spcPts val="0"/>
              </a:spcBef>
              <a:buNone/>
            </a:pPr>
            <a:r>
              <a:t/>
            </a:r>
            <a:endParaRPr/>
          </a:p>
          <a:p>
            <a:pPr indent="0" lvl="0" marL="0" rtl="0">
              <a:spcBef>
                <a:spcPts val="0"/>
              </a:spcBef>
              <a:buNone/>
            </a:pPr>
            <a:r>
              <a:rPr lang="en"/>
              <a:t>The overall cost of a schedule is quantified by the summation of the total running time and the weighted penalties.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users can get early response without waiting for the query to complete.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having defined what is a good schedule, let introduce how to realize such a good schedule.</a:t>
            </a:r>
          </a:p>
          <a:p>
            <a:pPr indent="0" lvl="0" marL="0" rtl="0">
              <a:spcBef>
                <a:spcPts val="0"/>
              </a:spcBef>
              <a:buNone/>
            </a:pPr>
            <a:r>
              <a:t/>
            </a:r>
            <a:endParaRPr/>
          </a:p>
          <a:p>
            <a:pPr indent="0" lvl="0" marL="0" rtl="0">
              <a:spcBef>
                <a:spcPts val="0"/>
              </a:spcBef>
              <a:buNone/>
            </a:pPr>
            <a:r>
              <a:rPr lang="en"/>
              <a:t>drum can dynamically decide the condition on the slicing attribute for each mini-query. </a:t>
            </a:r>
          </a:p>
          <a:p>
            <a:pPr indent="0" lvl="0" marL="0" rtl="0">
              <a:spcBef>
                <a:spcPts val="0"/>
              </a:spcBef>
              <a:buNone/>
            </a:pPr>
            <a:r>
              <a:t/>
            </a:r>
            <a:endParaRPr/>
          </a:p>
          <a:p>
            <a:pPr indent="0" lvl="0" marL="0" rtl="0">
              <a:spcBef>
                <a:spcPts val="0"/>
              </a:spcBef>
              <a:buNone/>
            </a:pPr>
            <a:r>
              <a:rPr lang="en"/>
              <a:t>to help the generator to create the next mini-query</a:t>
            </a:r>
          </a:p>
          <a:p>
            <a:pPr indent="0" lvl="0" marL="0" rtl="0">
              <a:spcBef>
                <a:spcPts val="0"/>
              </a:spcBef>
              <a:buNone/>
            </a:pPr>
            <a:r>
              <a:t/>
            </a:r>
            <a:endParaRPr/>
          </a:p>
          <a:p>
            <a:pPr indent="0" lvl="0" marL="0" rtl="0">
              <a:spcBef>
                <a:spcPts val="0"/>
              </a:spcBef>
              <a:buNone/>
            </a:pPr>
            <a:r>
              <a:rPr lang="en"/>
              <a:t>regression function is used to capture the relationship between the slicing predicate range size and the corresponding query running time. </a:t>
            </a:r>
          </a:p>
          <a:p>
            <a:pPr indent="0" lvl="0" marL="0" rtl="0">
              <a:spcBef>
                <a:spcPts val="0"/>
              </a:spcBef>
              <a:buNone/>
            </a:pPr>
            <a:r>
              <a:rPr lang="en"/>
              <a:t>the uncertainty model is used to measure the distribution of the prediction error of the regression function.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main example is good enough.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good: slicing doesn’t introduce much overhead.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story!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3" name="Shape 5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users can get early response without waiting for the query to complete.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having defined what is a good schedule, let introduce how to realize such a good schedule.</a:t>
            </a:r>
          </a:p>
          <a:p>
            <a:pPr indent="0" lvl="0" marL="0" rtl="0">
              <a:spcBef>
                <a:spcPts val="0"/>
              </a:spcBef>
              <a:buNone/>
            </a:pPr>
            <a:r>
              <a:t/>
            </a:r>
            <a:endParaRPr/>
          </a:p>
          <a:p>
            <a:pPr indent="0" lvl="0" marL="0" rtl="0">
              <a:spcBef>
                <a:spcPts val="0"/>
              </a:spcBef>
              <a:buNone/>
            </a:pPr>
            <a:r>
              <a:rPr lang="en"/>
              <a:t>drum can dynamically decide the condition on the slicing attribute for each mini-query. </a:t>
            </a:r>
          </a:p>
          <a:p>
            <a:pPr indent="0" lvl="0" marL="0" rtl="0">
              <a:spcBef>
                <a:spcPts val="0"/>
              </a:spcBef>
              <a:buNone/>
            </a:pPr>
            <a:r>
              <a:t/>
            </a:r>
            <a:endParaRPr/>
          </a:p>
          <a:p>
            <a:pPr indent="0" lvl="0" marL="0" rtl="0">
              <a:spcBef>
                <a:spcPts val="0"/>
              </a:spcBef>
              <a:buNone/>
            </a:pPr>
            <a:r>
              <a:rPr lang="en"/>
              <a:t>to help the generator to create the next mini-query</a:t>
            </a:r>
          </a:p>
          <a:p>
            <a:pPr indent="0" lvl="0" marL="0" rtl="0">
              <a:spcBef>
                <a:spcPts val="0"/>
              </a:spcBef>
              <a:buNone/>
            </a:pPr>
            <a:r>
              <a:t/>
            </a:r>
            <a:endParaRPr/>
          </a:p>
          <a:p>
            <a:pPr indent="0" lvl="0" marL="0" rtl="0">
              <a:spcBef>
                <a:spcPts val="0"/>
              </a:spcBef>
              <a:buNone/>
            </a:pPr>
            <a:r>
              <a:rPr lang="en"/>
              <a:t>regression function is used to capture the relationship between the slicing predicate range size and the corresponding query running time. </a:t>
            </a:r>
          </a:p>
          <a:p>
            <a:pPr indent="0" lvl="0" marL="0" rtl="0">
              <a:spcBef>
                <a:spcPts val="0"/>
              </a:spcBef>
              <a:buNone/>
            </a:pPr>
            <a:r>
              <a:rPr lang="en"/>
              <a:t>the uncertainty model is used to measure the distribution of the prediction error of the regression function.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0" name="Shape 6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Note that the regression function is request-dependent. hurricane has one, and the sunny query has another one.</a:t>
            </a:r>
          </a:p>
          <a:p>
            <a:pPr indent="0" lvl="0" marL="0" rtl="0">
              <a:spcBef>
                <a:spcPts val="0"/>
              </a:spcBef>
              <a:buNone/>
            </a:pPr>
            <a:r>
              <a:rPr lang="en"/>
              <a:t>due to the data skew and fluctuation of the underlying system, even for a same request the function can changes over time.</a:t>
            </a:r>
          </a:p>
          <a:p>
            <a:pPr indent="0" lvl="0" marL="0" rtl="0">
              <a:spcBef>
                <a:spcPts val="0"/>
              </a:spcBef>
              <a:buNone/>
            </a:pPr>
            <a:r>
              <a:t/>
            </a:r>
            <a:endParaRPr/>
          </a:p>
          <a:p>
            <a:pPr indent="0" lvl="0" marL="0" rtl="0">
              <a:spcBef>
                <a:spcPts val="0"/>
              </a:spcBef>
              <a:buNone/>
            </a:pPr>
            <a:r>
              <a:rPr lang="en"/>
              <a:t>The uncetainty model can be generated by the difference between the predicted value and the actual running time. </a:t>
            </a:r>
          </a:p>
          <a:p>
            <a:pPr indent="0" lvl="0" marL="0" rtl="0">
              <a:spcBef>
                <a:spcPts val="0"/>
              </a:spcBef>
              <a:buNone/>
            </a:pPr>
            <a:r>
              <a:rPr lang="en"/>
              <a:t>we implemented two models to capture the errors: histogram to record the number of frequency of errors.  and gaussian function to record the standard deviation.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Shape 6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9" name="Shape 6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how to utilize the model to decide the ri?</a:t>
            </a:r>
          </a:p>
          <a:p>
            <a:pPr indent="0" lvl="0" marL="0" rtl="0">
              <a:spcBef>
                <a:spcPts val="0"/>
              </a:spcBef>
              <a:buNone/>
            </a:pPr>
            <a:r>
              <a:t/>
            </a:r>
            <a:endParaRPr/>
          </a:p>
          <a:p>
            <a:pPr indent="0" lvl="0" marL="0" rtl="0">
              <a:spcBef>
                <a:spcPts val="0"/>
              </a:spcBef>
              <a:buNone/>
            </a:pPr>
            <a:r>
              <a:rPr lang="en"/>
              <a:t>When deciding the predicate range  for the next mini-query, if we choose a larger range, the total running time can be reduced, since there will be fewer queries, but it may have a high risk of missing the next deadline. to consider the tradeoff between the total running time and the penalty, we define a score function to evaluate each mini-query</a:t>
            </a:r>
          </a:p>
          <a:p>
            <a:pPr indent="0" lvl="0" marL="0" rtl="0">
              <a:spcBef>
                <a:spcPts val="0"/>
              </a:spcBef>
              <a:buNone/>
            </a:pPr>
            <a:r>
              <a:t/>
            </a:r>
            <a:endParaRPr/>
          </a:p>
          <a:p>
            <a:pPr indent="0" lvl="0" marL="0" rtl="0">
              <a:spcBef>
                <a:spcPts val="0"/>
              </a:spcBef>
              <a:buNone/>
            </a:pPr>
            <a:r>
              <a:rPr lang="en"/>
              <a:t>the figure compares the score of two choices of r</a:t>
            </a:r>
            <a:r>
              <a:rPr baseline="-25000" lang="en"/>
              <a:t>i</a:t>
            </a:r>
            <a:r>
              <a:rPr lang="en"/>
              <a:t> ,  the left part choose a 16 days range, and the right one choose a 12 days range. the 16 days option makes more progress, thus the score is high if the actual running time is less than the time limit. However, based on the uncertainty model, a more conservative option will have lower risk of missing the deadline.</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rPr lang="en"/>
              <a:t>too much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5" name="Shape 6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Thus, the task is to choose a ri to maximize the expected score so that it can finish as close to the deadline Li as possible, but have less risk of running longer than it. </a:t>
            </a:r>
          </a:p>
          <a:p>
            <a:pPr indent="0" lvl="0" marL="0" rtl="0">
              <a:spcBef>
                <a:spcPts val="0"/>
              </a:spcBef>
              <a:buNone/>
            </a:pPr>
            <a:r>
              <a:t/>
            </a:r>
            <a:endParaRPr/>
          </a:p>
          <a:p>
            <a:pPr indent="0" lvl="0" marL="0" rtl="0">
              <a:spcBef>
                <a:spcPts val="0"/>
              </a:spcBef>
              <a:buNone/>
            </a:pPr>
            <a:r>
              <a:rPr lang="en"/>
              <a:t>As ri increases, initially the exp score also increases since the progress increases withou much penaly, after a certain time the exp score starts declining since the risk of having penalty becomes high.  There is an optimal ri that can achieve the best exp score. And the opt value depends on the penalty weight alpha.</a:t>
            </a:r>
          </a:p>
          <a:p>
            <a:pPr indent="0" lvl="0" marL="0" rtl="0">
              <a:spcBef>
                <a:spcPts val="0"/>
              </a:spcBef>
              <a:buNone/>
            </a:pPr>
            <a:r>
              <a:t/>
            </a:r>
            <a:endParaRPr/>
          </a:p>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7" name="Shape 6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good: slicing doesn’t introduce much overhead.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5" name="Shape 6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story!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each mini-query accesses a specific portion of the data to answer the question partially, then the middleware can combine the results and send it to the front-end, that  the ui interface can be updated  progressively.</a:t>
            </a:r>
          </a:p>
          <a:p>
            <a:pPr indent="0" lvl="0" marL="0" rtl="0">
              <a:spcBef>
                <a:spcPts val="0"/>
              </a:spcBef>
              <a:buNone/>
            </a:pPr>
            <a:r>
              <a:rPr lang="en"/>
              <a:t>For example</a:t>
            </a:r>
          </a:p>
          <a:p>
            <a:pPr indent="0" lvl="0" marL="0" rtl="0">
              <a:spcBef>
                <a:spcPts val="0"/>
              </a:spcBef>
              <a:buNone/>
            </a:pPr>
            <a:r>
              <a:rPr lang="en"/>
              <a:t>As a result, show the gif</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how to slice?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54" name="Shape 54"/>
        <p:cNvGrpSpPr/>
        <p:nvPr/>
      </p:nvGrpSpPr>
      <p:grpSpPr>
        <a:xfrm>
          <a:off x="0" y="0"/>
          <a:ext cx="0" cy="0"/>
          <a:chOff x="0" y="0"/>
          <a:chExt cx="0" cy="0"/>
        </a:xfrm>
      </p:grpSpPr>
      <p:cxnSp>
        <p:nvCxnSpPr>
          <p:cNvPr id="55" name="Shape 55"/>
          <p:cNvCxnSpPr/>
          <p:nvPr/>
        </p:nvCxnSpPr>
        <p:spPr>
          <a:xfrm>
            <a:off x="7007735" y="3176888"/>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56" name="Shape 56"/>
          <p:cNvCxnSpPr/>
          <p:nvPr/>
        </p:nvCxnSpPr>
        <p:spPr>
          <a:xfrm>
            <a:off x="1575035" y="3158252"/>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57" name="Shape 57"/>
          <p:cNvGrpSpPr/>
          <p:nvPr/>
        </p:nvGrpSpPr>
        <p:grpSpPr>
          <a:xfrm>
            <a:off x="1004144" y="1022025"/>
            <a:ext cx="7136668" cy="152400"/>
            <a:chOff x="1346429" y="1011300"/>
            <a:chExt cx="6452100" cy="152400"/>
          </a:xfrm>
        </p:grpSpPr>
        <p:cxnSp>
          <p:nvCxnSpPr>
            <p:cNvPr id="58" name="Shape 58"/>
            <p:cNvCxnSpPr/>
            <p:nvPr/>
          </p:nvCxnSpPr>
          <p:spPr>
            <a:xfrm rot="10800000">
              <a:off x="1346429"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59" name="Shape 59"/>
            <p:cNvCxnSpPr/>
            <p:nvPr/>
          </p:nvCxnSpPr>
          <p:spPr>
            <a:xfrm rot="10800000">
              <a:off x="1346429"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60" name="Shape 60"/>
          <p:cNvGrpSpPr/>
          <p:nvPr/>
        </p:nvGrpSpPr>
        <p:grpSpPr>
          <a:xfrm>
            <a:off x="1004151" y="3969100"/>
            <a:ext cx="7136668" cy="152400"/>
            <a:chOff x="1346435" y="3969088"/>
            <a:chExt cx="6452100" cy="152400"/>
          </a:xfrm>
        </p:grpSpPr>
        <p:cxnSp>
          <p:nvCxnSpPr>
            <p:cNvPr id="61" name="Shape 61"/>
            <p:cNvCxnSpPr/>
            <p:nvPr/>
          </p:nvCxnSpPr>
          <p:spPr>
            <a:xfrm>
              <a:off x="1346435" y="4121488"/>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62" name="Shape 62"/>
            <p:cNvCxnSpPr/>
            <p:nvPr/>
          </p:nvCxnSpPr>
          <p:spPr>
            <a:xfrm>
              <a:off x="1346435" y="3969088"/>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63" name="Shape 63"/>
          <p:cNvSpPr txBox="1"/>
          <p:nvPr>
            <p:ph type="ctrTitle"/>
          </p:nvPr>
        </p:nvSpPr>
        <p:spPr>
          <a:xfrm>
            <a:off x="1004150" y="1751764"/>
            <a:ext cx="7136700" cy="1022400"/>
          </a:xfrm>
          <a:prstGeom prst="rect">
            <a:avLst/>
          </a:prstGeom>
        </p:spPr>
        <p:txBody>
          <a:bodyPr anchorCtr="0" anchor="b" bIns="91425" lIns="91425" rIns="91425" wrap="square" tIns="91425"/>
          <a:lstStyle>
            <a:lvl1pPr lvl="0" rtl="0" algn="ctr">
              <a:spcBef>
                <a:spcPts val="0"/>
              </a:spcBef>
              <a:buSzPts val="5400"/>
              <a:buNone/>
              <a:defRPr sz="5400"/>
            </a:lvl1pPr>
            <a:lvl2pPr lvl="1" rtl="0" algn="ctr">
              <a:spcBef>
                <a:spcPts val="0"/>
              </a:spcBef>
              <a:buSzPts val="5400"/>
              <a:buNone/>
              <a:defRPr sz="5400"/>
            </a:lvl2pPr>
            <a:lvl3pPr lvl="2" rtl="0" algn="ctr">
              <a:spcBef>
                <a:spcPts val="0"/>
              </a:spcBef>
              <a:buSzPts val="5400"/>
              <a:buNone/>
              <a:defRPr sz="5400"/>
            </a:lvl3pPr>
            <a:lvl4pPr lvl="3" rtl="0" algn="ctr">
              <a:spcBef>
                <a:spcPts val="0"/>
              </a:spcBef>
              <a:buSzPts val="5400"/>
              <a:buNone/>
              <a:defRPr sz="5400"/>
            </a:lvl4pPr>
            <a:lvl5pPr lvl="4" rtl="0" algn="ctr">
              <a:spcBef>
                <a:spcPts val="0"/>
              </a:spcBef>
              <a:buSzPts val="5400"/>
              <a:buNone/>
              <a:defRPr sz="5400"/>
            </a:lvl5pPr>
            <a:lvl6pPr lvl="5" rtl="0" algn="ctr">
              <a:spcBef>
                <a:spcPts val="0"/>
              </a:spcBef>
              <a:buSzPts val="5400"/>
              <a:buNone/>
              <a:defRPr sz="5400"/>
            </a:lvl6pPr>
            <a:lvl7pPr lvl="6" rtl="0" algn="ctr">
              <a:spcBef>
                <a:spcPts val="0"/>
              </a:spcBef>
              <a:buSzPts val="5400"/>
              <a:buNone/>
              <a:defRPr sz="5400"/>
            </a:lvl7pPr>
            <a:lvl8pPr lvl="7" rtl="0" algn="ctr">
              <a:spcBef>
                <a:spcPts val="0"/>
              </a:spcBef>
              <a:buSzPts val="5400"/>
              <a:buNone/>
              <a:defRPr sz="5400"/>
            </a:lvl8pPr>
            <a:lvl9pPr lvl="8" rtl="0" algn="ctr">
              <a:spcBef>
                <a:spcPts val="0"/>
              </a:spcBef>
              <a:buSzPts val="5400"/>
              <a:buNone/>
              <a:defRPr sz="5400"/>
            </a:lvl9pPr>
          </a:lstStyle>
          <a:p/>
        </p:txBody>
      </p:sp>
      <p:sp>
        <p:nvSpPr>
          <p:cNvPr id="64" name="Shape 64"/>
          <p:cNvSpPr txBox="1"/>
          <p:nvPr>
            <p:ph idx="1" type="subTitle"/>
          </p:nvPr>
        </p:nvSpPr>
        <p:spPr>
          <a:xfrm>
            <a:off x="2137225" y="2850039"/>
            <a:ext cx="4870500" cy="792600"/>
          </a:xfrm>
          <a:prstGeom prst="rect">
            <a:avLst/>
          </a:prstGeom>
        </p:spPr>
        <p:txBody>
          <a:bodyPr anchorCtr="0" anchor="t" bIns="91425" lIns="91425" rIns="91425" wrap="square" tIns="91425"/>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5" name="Shape 6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66" name="Shape 66"/>
        <p:cNvGrpSpPr/>
        <p:nvPr/>
      </p:nvGrpSpPr>
      <p:grpSpPr>
        <a:xfrm>
          <a:off x="0" y="0"/>
          <a:ext cx="0" cy="0"/>
          <a:chOff x="0" y="0"/>
          <a:chExt cx="0" cy="0"/>
        </a:xfrm>
      </p:grpSpPr>
      <p:sp>
        <p:nvSpPr>
          <p:cNvPr id="67" name="Shape 67"/>
          <p:cNvSpPr/>
          <p:nvPr/>
        </p:nvSpPr>
        <p:spPr>
          <a:xfrm>
            <a:off x="-50" y="2571900"/>
            <a:ext cx="9144000" cy="25716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68" name="Shape 68"/>
          <p:cNvSpPr txBox="1"/>
          <p:nvPr>
            <p:ph type="title"/>
          </p:nvPr>
        </p:nvSpPr>
        <p:spPr>
          <a:xfrm>
            <a:off x="311700" y="814800"/>
            <a:ext cx="8571300" cy="942000"/>
          </a:xfrm>
          <a:prstGeom prst="rect">
            <a:avLst/>
          </a:prstGeom>
        </p:spPr>
        <p:txBody>
          <a:bodyPr anchorCtr="0" anchor="ctr" bIns="91425" lIns="91425" rIns="91425" wrap="square" tIns="91425"/>
          <a:lstStyle>
            <a:lvl1pPr lvl="0" rtl="0" algn="ctr">
              <a:spcBef>
                <a:spcPts val="0"/>
              </a:spcBef>
              <a:buSzPts val="3600"/>
              <a:buNone/>
              <a:defRPr/>
            </a:lvl1pPr>
            <a:lvl2pPr lvl="1" rtl="0" algn="ctr">
              <a:spcBef>
                <a:spcPts val="0"/>
              </a:spcBef>
              <a:buSzPts val="3600"/>
              <a:buNone/>
              <a:defRPr/>
            </a:lvl2pPr>
            <a:lvl3pPr lvl="2" rtl="0" algn="ctr">
              <a:spcBef>
                <a:spcPts val="0"/>
              </a:spcBef>
              <a:buSzPts val="3600"/>
              <a:buNone/>
              <a:defRPr/>
            </a:lvl3pPr>
            <a:lvl4pPr lvl="3" rtl="0" algn="ctr">
              <a:spcBef>
                <a:spcPts val="0"/>
              </a:spcBef>
              <a:buSzPts val="3600"/>
              <a:buNone/>
              <a:defRPr/>
            </a:lvl4pPr>
            <a:lvl5pPr lvl="4" rtl="0" algn="ctr">
              <a:spcBef>
                <a:spcPts val="0"/>
              </a:spcBef>
              <a:buSzPts val="3600"/>
              <a:buNone/>
              <a:defRPr/>
            </a:lvl5pPr>
            <a:lvl6pPr lvl="5" rtl="0" algn="ctr">
              <a:spcBef>
                <a:spcPts val="0"/>
              </a:spcBef>
              <a:buSzPts val="3600"/>
              <a:buNone/>
              <a:defRPr/>
            </a:lvl6pPr>
            <a:lvl7pPr lvl="6" rtl="0" algn="ctr">
              <a:spcBef>
                <a:spcPts val="0"/>
              </a:spcBef>
              <a:buSzPts val="3600"/>
              <a:buNone/>
              <a:defRPr/>
            </a:lvl7pPr>
            <a:lvl8pPr lvl="7" rtl="0" algn="ctr">
              <a:spcBef>
                <a:spcPts val="0"/>
              </a:spcBef>
              <a:buSzPts val="3600"/>
              <a:buNone/>
              <a:defRPr/>
            </a:lvl8pPr>
            <a:lvl9pPr lvl="8" rtl="0" algn="ctr">
              <a:spcBef>
                <a:spcPts val="0"/>
              </a:spcBef>
              <a:buSzPts val="3600"/>
              <a:buNone/>
              <a:defRPr/>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707400"/>
          </a:xfrm>
          <a:prstGeom prst="rect">
            <a:avLst/>
          </a:prstGeom>
        </p:spPr>
        <p:txBody>
          <a:bodyPr anchorCtr="0" anchor="t" bIns="91425" lIns="91425" rIns="91425" wrap="square" tIns="91425"/>
          <a:lstStyle>
            <a:lvl1pPr lvl="0" rtl="0">
              <a:spcBef>
                <a:spcPts val="0"/>
              </a:spcBef>
              <a:buSzPts val="3600"/>
              <a:buNone/>
              <a:defRPr/>
            </a:lvl1pPr>
            <a:lvl2pPr lvl="1" rtl="0">
              <a:spcBef>
                <a:spcPts val="0"/>
              </a:spcBef>
              <a:buSzPts val="3600"/>
              <a:buNone/>
              <a:defRPr/>
            </a:lvl2pPr>
            <a:lvl3pPr lvl="2" rtl="0">
              <a:spcBef>
                <a:spcPts val="0"/>
              </a:spcBef>
              <a:buSzPts val="3600"/>
              <a:buNone/>
              <a:defRPr/>
            </a:lvl3pPr>
            <a:lvl4pPr lvl="3" rtl="0">
              <a:spcBef>
                <a:spcPts val="0"/>
              </a:spcBef>
              <a:buSzPts val="3600"/>
              <a:buNone/>
              <a:defRPr/>
            </a:lvl4pPr>
            <a:lvl5pPr lvl="4" rtl="0">
              <a:spcBef>
                <a:spcPts val="0"/>
              </a:spcBef>
              <a:buSzPts val="3600"/>
              <a:buNone/>
              <a:defRPr/>
            </a:lvl5pPr>
            <a:lvl6pPr lvl="5" rtl="0">
              <a:spcBef>
                <a:spcPts val="0"/>
              </a:spcBef>
              <a:buSzPts val="3600"/>
              <a:buNone/>
              <a:defRPr/>
            </a:lvl6pPr>
            <a:lvl7pPr lvl="6" rtl="0">
              <a:spcBef>
                <a:spcPts val="0"/>
              </a:spcBef>
              <a:buSzPts val="3600"/>
              <a:buNone/>
              <a:defRPr/>
            </a:lvl7pPr>
            <a:lvl8pPr lvl="7" rtl="0">
              <a:spcBef>
                <a:spcPts val="0"/>
              </a:spcBef>
              <a:buSzPts val="3600"/>
              <a:buNone/>
              <a:defRPr/>
            </a:lvl8pPr>
            <a:lvl9pPr lvl="8" rtl="0">
              <a:spcBef>
                <a:spcPts val="0"/>
              </a:spcBef>
              <a:buSzPts val="3600"/>
              <a:buNone/>
              <a:defRPr/>
            </a:lvl9pPr>
          </a:lstStyle>
          <a:p/>
        </p:txBody>
      </p:sp>
      <p:sp>
        <p:nvSpPr>
          <p:cNvPr id="72" name="Shape 72"/>
          <p:cNvSpPr txBox="1"/>
          <p:nvPr>
            <p:ph idx="1" type="body"/>
          </p:nvPr>
        </p:nvSpPr>
        <p:spPr>
          <a:xfrm>
            <a:off x="311700" y="1266325"/>
            <a:ext cx="8520600" cy="3302700"/>
          </a:xfrm>
          <a:prstGeom prst="rect">
            <a:avLst/>
          </a:prstGeom>
        </p:spPr>
        <p:txBody>
          <a:bodyPr anchorCtr="0" anchor="t" bIns="91425" lIns="91425" rIns="91425" wrap="square" tIns="91425"/>
          <a:lstStyle>
            <a:lvl1pPr lvl="0" rtl="0">
              <a:spcBef>
                <a:spcPts val="0"/>
              </a:spcBef>
              <a:buClr>
                <a:srgbClr val="000000"/>
              </a:buClr>
              <a:buSzPts val="2400"/>
              <a:buChar char="●"/>
              <a:defRPr sz="2400">
                <a:solidFill>
                  <a:srgbClr val="000000"/>
                </a:solidFill>
              </a:defRPr>
            </a:lvl1pPr>
            <a:lvl2pPr lvl="1" rtl="0">
              <a:spcBef>
                <a:spcPts val="0"/>
              </a:spcBef>
              <a:buClr>
                <a:srgbClr val="000000"/>
              </a:buClr>
              <a:buSzPts val="1800"/>
              <a:buChar char="○"/>
              <a:defRPr sz="1800">
                <a:solidFill>
                  <a:srgbClr val="000000"/>
                </a:solidFill>
              </a:defRPr>
            </a:lvl2pPr>
            <a:lvl3pPr lvl="2" rtl="0">
              <a:spcBef>
                <a:spcPts val="0"/>
              </a:spcBef>
              <a:buClr>
                <a:srgbClr val="000000"/>
              </a:buClr>
              <a:buSzPts val="1400"/>
              <a:buChar char="■"/>
              <a:defRPr>
                <a:solidFill>
                  <a:srgbClr val="000000"/>
                </a:solidFill>
              </a:defRPr>
            </a:lvl3pPr>
            <a:lvl4pPr lvl="3" rtl="0">
              <a:spcBef>
                <a:spcPts val="0"/>
              </a:spcBef>
              <a:buClr>
                <a:srgbClr val="000000"/>
              </a:buClr>
              <a:buSzPts val="1400"/>
              <a:buChar char="●"/>
              <a:defRPr>
                <a:solidFill>
                  <a:srgbClr val="000000"/>
                </a:solidFill>
              </a:defRPr>
            </a:lvl4pPr>
            <a:lvl5pPr lvl="4" rtl="0">
              <a:spcBef>
                <a:spcPts val="0"/>
              </a:spcBef>
              <a:buClr>
                <a:srgbClr val="000000"/>
              </a:buClr>
              <a:buSzPts val="1400"/>
              <a:buChar char="○"/>
              <a:defRPr>
                <a:solidFill>
                  <a:srgbClr val="000000"/>
                </a:solidFill>
              </a:defRPr>
            </a:lvl5pPr>
            <a:lvl6pPr lvl="5" rtl="0">
              <a:spcBef>
                <a:spcPts val="0"/>
              </a:spcBef>
              <a:buClr>
                <a:srgbClr val="000000"/>
              </a:buClr>
              <a:buSzPts val="1400"/>
              <a:buChar char="■"/>
              <a:defRPr>
                <a:solidFill>
                  <a:srgbClr val="000000"/>
                </a:solidFill>
              </a:defRPr>
            </a:lvl6pPr>
            <a:lvl7pPr lvl="6" rtl="0">
              <a:spcBef>
                <a:spcPts val="0"/>
              </a:spcBef>
              <a:buClr>
                <a:srgbClr val="000000"/>
              </a:buClr>
              <a:buSzPts val="1400"/>
              <a:buChar char="●"/>
              <a:defRPr>
                <a:solidFill>
                  <a:srgbClr val="000000"/>
                </a:solidFill>
              </a:defRPr>
            </a:lvl7pPr>
            <a:lvl8pPr lvl="7" rtl="0">
              <a:spcBef>
                <a:spcPts val="0"/>
              </a:spcBef>
              <a:buClr>
                <a:srgbClr val="000000"/>
              </a:buClr>
              <a:buSzPts val="1400"/>
              <a:buChar char="○"/>
              <a:defRPr>
                <a:solidFill>
                  <a:srgbClr val="000000"/>
                </a:solidFill>
              </a:defRPr>
            </a:lvl8pPr>
            <a:lvl9pPr lvl="8" rtl="0">
              <a:spcBef>
                <a:spcPts val="0"/>
              </a:spcBef>
              <a:buClr>
                <a:srgbClr val="000000"/>
              </a:buClr>
              <a:buSzPts val="1400"/>
              <a:buChar char="■"/>
              <a:defRPr>
                <a:solidFill>
                  <a:srgbClr val="000000"/>
                </a:solidFill>
              </a:defRPr>
            </a:lvl9pPr>
          </a:lstStyle>
          <a:p/>
        </p:txBody>
      </p:sp>
      <p:sp>
        <p:nvSpPr>
          <p:cNvPr id="73" name="Shape 73"/>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
        <p:nvSpPr>
          <p:cNvPr id="74" name="Shape 74"/>
          <p:cNvSpPr txBox="1"/>
          <p:nvPr/>
        </p:nvSpPr>
        <p:spPr>
          <a:xfrm>
            <a:off x="6990450" y="4809925"/>
            <a:ext cx="2106900" cy="309600"/>
          </a:xfrm>
          <a:prstGeom prst="rect">
            <a:avLst/>
          </a:prstGeom>
          <a:noFill/>
          <a:ln>
            <a:noFill/>
          </a:ln>
        </p:spPr>
        <p:txBody>
          <a:bodyPr anchorCtr="0" anchor="ctr" bIns="91425" lIns="91425" rIns="91425" wrap="square" tIns="91425">
            <a:noAutofit/>
          </a:bodyPr>
          <a:lstStyle/>
          <a:p>
            <a:pPr indent="0" lvl="0" marL="0" rtl="0" algn="r">
              <a:spcBef>
                <a:spcPts val="0"/>
              </a:spcBef>
              <a:buNone/>
            </a:pPr>
            <a:r>
              <a:rPr lang="en" sz="2000">
                <a:solidFill>
                  <a:srgbClr val="3D85C6"/>
                </a:solidFill>
                <a:latin typeface="Cambria"/>
                <a:ea typeface="Cambria"/>
                <a:cs typeface="Cambria"/>
                <a:sym typeface="Cambria"/>
              </a:rPr>
              <a:t>Jianfeng Jia, et al</a:t>
            </a:r>
          </a:p>
        </p:txBody>
      </p:sp>
      <p:pic>
        <p:nvPicPr>
          <p:cNvPr id="75" name="Shape 75"/>
          <p:cNvPicPr preferRelativeResize="0"/>
          <p:nvPr/>
        </p:nvPicPr>
        <p:blipFill>
          <a:blip r:embed="rId2">
            <a:alphaModFix/>
          </a:blip>
          <a:stretch>
            <a:fillRect/>
          </a:stretch>
        </p:blipFill>
        <p:spPr>
          <a:xfrm>
            <a:off x="76200" y="4809925"/>
            <a:ext cx="1203494" cy="309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707400"/>
          </a:xfrm>
          <a:prstGeom prst="rect">
            <a:avLst/>
          </a:prstGeom>
        </p:spPr>
        <p:txBody>
          <a:bodyPr anchorCtr="0" anchor="t" bIns="91425" lIns="91425" rIns="91425" wrap="square" tIns="91425"/>
          <a:lstStyle>
            <a:lvl1pPr lvl="0" rtl="0">
              <a:spcBef>
                <a:spcPts val="0"/>
              </a:spcBef>
              <a:buSzPts val="3600"/>
              <a:buNone/>
              <a:defRPr/>
            </a:lvl1pPr>
            <a:lvl2pPr lvl="1" rtl="0">
              <a:spcBef>
                <a:spcPts val="0"/>
              </a:spcBef>
              <a:buSzPts val="3600"/>
              <a:buNone/>
              <a:defRPr/>
            </a:lvl2pPr>
            <a:lvl3pPr lvl="2" rtl="0">
              <a:spcBef>
                <a:spcPts val="0"/>
              </a:spcBef>
              <a:buSzPts val="3600"/>
              <a:buNone/>
              <a:defRPr/>
            </a:lvl3pPr>
            <a:lvl4pPr lvl="3" rtl="0">
              <a:spcBef>
                <a:spcPts val="0"/>
              </a:spcBef>
              <a:buSzPts val="3600"/>
              <a:buNone/>
              <a:defRPr/>
            </a:lvl4pPr>
            <a:lvl5pPr lvl="4" rtl="0">
              <a:spcBef>
                <a:spcPts val="0"/>
              </a:spcBef>
              <a:buSzPts val="3600"/>
              <a:buNone/>
              <a:defRPr/>
            </a:lvl5pPr>
            <a:lvl6pPr lvl="5" rtl="0">
              <a:spcBef>
                <a:spcPts val="0"/>
              </a:spcBef>
              <a:buSzPts val="3600"/>
              <a:buNone/>
              <a:defRPr/>
            </a:lvl6pPr>
            <a:lvl7pPr lvl="6" rtl="0">
              <a:spcBef>
                <a:spcPts val="0"/>
              </a:spcBef>
              <a:buSzPts val="3600"/>
              <a:buNone/>
              <a:defRPr/>
            </a:lvl7pPr>
            <a:lvl8pPr lvl="7" rtl="0">
              <a:spcBef>
                <a:spcPts val="0"/>
              </a:spcBef>
              <a:buSzPts val="3600"/>
              <a:buNone/>
              <a:defRPr/>
            </a:lvl8pPr>
            <a:lvl9pPr lvl="8" rtl="0">
              <a:spcBef>
                <a:spcPts val="0"/>
              </a:spcBef>
              <a:buSzPts val="3600"/>
              <a:buNone/>
              <a:defRPr/>
            </a:lvl9pPr>
          </a:lstStyle>
          <a:p/>
        </p:txBody>
      </p:sp>
      <p:sp>
        <p:nvSpPr>
          <p:cNvPr id="78" name="Shape 78"/>
          <p:cNvSpPr txBox="1"/>
          <p:nvPr>
            <p:ph idx="1" type="body"/>
          </p:nvPr>
        </p:nvSpPr>
        <p:spPr>
          <a:xfrm>
            <a:off x="311700" y="1266175"/>
            <a:ext cx="3999900" cy="33027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9" name="Shape 79"/>
          <p:cNvSpPr txBox="1"/>
          <p:nvPr>
            <p:ph idx="2" type="body"/>
          </p:nvPr>
        </p:nvSpPr>
        <p:spPr>
          <a:xfrm>
            <a:off x="4832400" y="1266175"/>
            <a:ext cx="3999900" cy="33027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80" name="Shape 8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81" name="Shape 81"/>
        <p:cNvGrpSpPr/>
        <p:nvPr/>
      </p:nvGrpSpPr>
      <p:grpSpPr>
        <a:xfrm>
          <a:off x="0" y="0"/>
          <a:ext cx="0" cy="0"/>
          <a:chOff x="0" y="0"/>
          <a:chExt cx="0" cy="0"/>
        </a:xfrm>
      </p:grpSpPr>
      <p:sp>
        <p:nvSpPr>
          <p:cNvPr id="82" name="Shape 82"/>
          <p:cNvSpPr txBox="1"/>
          <p:nvPr>
            <p:ph type="title"/>
          </p:nvPr>
        </p:nvSpPr>
        <p:spPr>
          <a:xfrm>
            <a:off x="311700" y="445025"/>
            <a:ext cx="8520600" cy="707400"/>
          </a:xfrm>
          <a:prstGeom prst="rect">
            <a:avLst/>
          </a:prstGeom>
        </p:spPr>
        <p:txBody>
          <a:bodyPr anchorCtr="0" anchor="t" bIns="91425" lIns="91425" rIns="91425" wrap="square" tIns="91425"/>
          <a:lstStyle>
            <a:lvl1pPr lvl="0" rtl="0">
              <a:spcBef>
                <a:spcPts val="0"/>
              </a:spcBef>
              <a:buSzPts val="3600"/>
              <a:buNone/>
              <a:defRPr/>
            </a:lvl1pPr>
            <a:lvl2pPr lvl="1" rtl="0">
              <a:spcBef>
                <a:spcPts val="0"/>
              </a:spcBef>
              <a:buSzPts val="3600"/>
              <a:buNone/>
              <a:defRPr/>
            </a:lvl2pPr>
            <a:lvl3pPr lvl="2" rtl="0">
              <a:spcBef>
                <a:spcPts val="0"/>
              </a:spcBef>
              <a:buSzPts val="3600"/>
              <a:buNone/>
              <a:defRPr/>
            </a:lvl3pPr>
            <a:lvl4pPr lvl="3" rtl="0">
              <a:spcBef>
                <a:spcPts val="0"/>
              </a:spcBef>
              <a:buSzPts val="3600"/>
              <a:buNone/>
              <a:defRPr/>
            </a:lvl4pPr>
            <a:lvl5pPr lvl="4" rtl="0">
              <a:spcBef>
                <a:spcPts val="0"/>
              </a:spcBef>
              <a:buSzPts val="3600"/>
              <a:buNone/>
              <a:defRPr/>
            </a:lvl5pPr>
            <a:lvl6pPr lvl="5" rtl="0">
              <a:spcBef>
                <a:spcPts val="0"/>
              </a:spcBef>
              <a:buSzPts val="3600"/>
              <a:buNone/>
              <a:defRPr/>
            </a:lvl6pPr>
            <a:lvl7pPr lvl="6" rtl="0">
              <a:spcBef>
                <a:spcPts val="0"/>
              </a:spcBef>
              <a:buSzPts val="3600"/>
              <a:buNone/>
              <a:defRPr/>
            </a:lvl7pPr>
            <a:lvl8pPr lvl="7" rtl="0">
              <a:spcBef>
                <a:spcPts val="0"/>
              </a:spcBef>
              <a:buSzPts val="3600"/>
              <a:buNone/>
              <a:defRPr/>
            </a:lvl8pPr>
            <a:lvl9pPr lvl="8" rtl="0">
              <a:spcBef>
                <a:spcPts val="0"/>
              </a:spcBef>
              <a:buSzPts val="3600"/>
              <a:buNone/>
              <a:defRPr/>
            </a:lvl9pPr>
          </a:lstStyle>
          <a:p/>
        </p:txBody>
      </p:sp>
      <p:sp>
        <p:nvSpPr>
          <p:cNvPr id="83" name="Shape 8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84" name="Shape 84"/>
        <p:cNvGrpSpPr/>
        <p:nvPr/>
      </p:nvGrpSpPr>
      <p:grpSpPr>
        <a:xfrm>
          <a:off x="0" y="0"/>
          <a:ext cx="0" cy="0"/>
          <a:chOff x="0" y="0"/>
          <a:chExt cx="0" cy="0"/>
        </a:xfrm>
      </p:grpSpPr>
      <p:sp>
        <p:nvSpPr>
          <p:cNvPr id="85" name="Shape 85"/>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86" name="Shape 86"/>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87" name="Shape 8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6"/>
        </a:solidFill>
      </p:bgPr>
    </p:bg>
    <p:spTree>
      <p:nvGrpSpPr>
        <p:cNvPr id="88" name="Shape 88"/>
        <p:cNvGrpSpPr/>
        <p:nvPr/>
      </p:nvGrpSpPr>
      <p:grpSpPr>
        <a:xfrm>
          <a:off x="0" y="0"/>
          <a:ext cx="0" cy="0"/>
          <a:chOff x="0" y="0"/>
          <a:chExt cx="0" cy="0"/>
        </a:xfrm>
      </p:grpSpPr>
      <p:sp>
        <p:nvSpPr>
          <p:cNvPr id="89" name="Shape 89"/>
          <p:cNvSpPr txBox="1"/>
          <p:nvPr>
            <p:ph type="title"/>
          </p:nvPr>
        </p:nvSpPr>
        <p:spPr>
          <a:xfrm>
            <a:off x="490250" y="526350"/>
            <a:ext cx="5613600" cy="4090800"/>
          </a:xfrm>
          <a:prstGeom prst="rect">
            <a:avLst/>
          </a:prstGeom>
        </p:spPr>
        <p:txBody>
          <a:bodyPr anchorCtr="0" anchor="ctr" bIns="91425" lIns="91425" rIns="91425" wrap="square" tIns="91425"/>
          <a:lstStyle>
            <a:lvl1pPr lvl="0" rtl="0">
              <a:spcBef>
                <a:spcPts val="0"/>
              </a:spcBef>
              <a:buClr>
                <a:schemeClr val="dk2"/>
              </a:buClr>
              <a:buSzPts val="5400"/>
              <a:buNone/>
              <a:defRPr b="0" sz="5400">
                <a:solidFill>
                  <a:schemeClr val="dk2"/>
                </a:solidFill>
              </a:defRPr>
            </a:lvl1pPr>
            <a:lvl2pPr lvl="1" rtl="0">
              <a:spcBef>
                <a:spcPts val="0"/>
              </a:spcBef>
              <a:buClr>
                <a:schemeClr val="dk2"/>
              </a:buClr>
              <a:buSzPts val="5400"/>
              <a:buNone/>
              <a:defRPr b="0" sz="5400">
                <a:solidFill>
                  <a:schemeClr val="dk2"/>
                </a:solidFill>
              </a:defRPr>
            </a:lvl2pPr>
            <a:lvl3pPr lvl="2" rtl="0">
              <a:spcBef>
                <a:spcPts val="0"/>
              </a:spcBef>
              <a:buClr>
                <a:schemeClr val="dk2"/>
              </a:buClr>
              <a:buSzPts val="5400"/>
              <a:buNone/>
              <a:defRPr b="0" sz="5400">
                <a:solidFill>
                  <a:schemeClr val="dk2"/>
                </a:solidFill>
              </a:defRPr>
            </a:lvl3pPr>
            <a:lvl4pPr lvl="3" rtl="0">
              <a:spcBef>
                <a:spcPts val="0"/>
              </a:spcBef>
              <a:buClr>
                <a:schemeClr val="dk2"/>
              </a:buClr>
              <a:buSzPts val="5400"/>
              <a:buNone/>
              <a:defRPr b="0" sz="5400">
                <a:solidFill>
                  <a:schemeClr val="dk2"/>
                </a:solidFill>
              </a:defRPr>
            </a:lvl4pPr>
            <a:lvl5pPr lvl="4" rtl="0">
              <a:spcBef>
                <a:spcPts val="0"/>
              </a:spcBef>
              <a:buClr>
                <a:schemeClr val="dk2"/>
              </a:buClr>
              <a:buSzPts val="5400"/>
              <a:buNone/>
              <a:defRPr b="0" sz="5400">
                <a:solidFill>
                  <a:schemeClr val="dk2"/>
                </a:solidFill>
              </a:defRPr>
            </a:lvl5pPr>
            <a:lvl6pPr lvl="5" rtl="0">
              <a:spcBef>
                <a:spcPts val="0"/>
              </a:spcBef>
              <a:buClr>
                <a:schemeClr val="dk2"/>
              </a:buClr>
              <a:buSzPts val="5400"/>
              <a:buNone/>
              <a:defRPr b="0" sz="5400">
                <a:solidFill>
                  <a:schemeClr val="dk2"/>
                </a:solidFill>
              </a:defRPr>
            </a:lvl6pPr>
            <a:lvl7pPr lvl="6" rtl="0">
              <a:spcBef>
                <a:spcPts val="0"/>
              </a:spcBef>
              <a:buClr>
                <a:schemeClr val="dk2"/>
              </a:buClr>
              <a:buSzPts val="5400"/>
              <a:buNone/>
              <a:defRPr b="0" sz="5400">
                <a:solidFill>
                  <a:schemeClr val="dk2"/>
                </a:solidFill>
              </a:defRPr>
            </a:lvl7pPr>
            <a:lvl8pPr lvl="7" rtl="0">
              <a:spcBef>
                <a:spcPts val="0"/>
              </a:spcBef>
              <a:buClr>
                <a:schemeClr val="dk2"/>
              </a:buClr>
              <a:buSzPts val="5400"/>
              <a:buNone/>
              <a:defRPr b="0" sz="5400">
                <a:solidFill>
                  <a:schemeClr val="dk2"/>
                </a:solidFill>
              </a:defRPr>
            </a:lvl8pPr>
            <a:lvl9pPr lvl="8" rtl="0">
              <a:spcBef>
                <a:spcPts val="0"/>
              </a:spcBef>
              <a:buClr>
                <a:schemeClr val="dk2"/>
              </a:buClr>
              <a:buSzPts val="5400"/>
              <a:buNone/>
              <a:defRPr b="0" sz="5400">
                <a:solidFill>
                  <a:schemeClr val="dk2"/>
                </a:solidFill>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sp>
        <p:nvSpPr>
          <p:cNvPr id="92" name="Shape 92"/>
          <p:cNvSpPr/>
          <p:nvPr/>
        </p:nvSpPr>
        <p:spPr>
          <a:xfrm>
            <a:off x="4572000" y="0"/>
            <a:ext cx="4572000" cy="51435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93" name="Shape 93"/>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94" name="Shape 94"/>
          <p:cNvSpPr txBox="1"/>
          <p:nvPr>
            <p:ph type="title"/>
          </p:nvPr>
        </p:nvSpPr>
        <p:spPr>
          <a:xfrm>
            <a:off x="265500" y="1039675"/>
            <a:ext cx="4045200" cy="1675800"/>
          </a:xfrm>
          <a:prstGeom prst="rect">
            <a:avLst/>
          </a:prstGeom>
        </p:spPr>
        <p:txBody>
          <a:bodyPr anchorCtr="0" anchor="b" bIns="91425" lIns="91425" rIns="91425" wrap="square" tIns="91425"/>
          <a:lstStyle>
            <a:lvl1pPr lvl="0" rtl="0" algn="ctr">
              <a:spcBef>
                <a:spcPts val="0"/>
              </a:spcBef>
              <a:buSzPts val="4200"/>
              <a:buNone/>
              <a:defRPr sz="4200"/>
            </a:lvl1pPr>
            <a:lvl2pPr lvl="1" rtl="0" algn="ctr">
              <a:spcBef>
                <a:spcPts val="0"/>
              </a:spcBef>
              <a:buSzPts val="4200"/>
              <a:buNone/>
              <a:defRPr sz="4200"/>
            </a:lvl2pPr>
            <a:lvl3pPr lvl="2" rtl="0" algn="ctr">
              <a:spcBef>
                <a:spcPts val="0"/>
              </a:spcBef>
              <a:buSzPts val="4200"/>
              <a:buNone/>
              <a:defRPr sz="4200"/>
            </a:lvl3pPr>
            <a:lvl4pPr lvl="3" rtl="0" algn="ctr">
              <a:spcBef>
                <a:spcPts val="0"/>
              </a:spcBef>
              <a:buSzPts val="4200"/>
              <a:buNone/>
              <a:defRPr sz="4200"/>
            </a:lvl4pPr>
            <a:lvl5pPr lvl="4" rtl="0" algn="ctr">
              <a:spcBef>
                <a:spcPts val="0"/>
              </a:spcBef>
              <a:buSzPts val="4200"/>
              <a:buNone/>
              <a:defRPr sz="4200"/>
            </a:lvl5pPr>
            <a:lvl6pPr lvl="5" rtl="0" algn="ctr">
              <a:spcBef>
                <a:spcPts val="0"/>
              </a:spcBef>
              <a:buSzPts val="4200"/>
              <a:buNone/>
              <a:defRPr sz="4200"/>
            </a:lvl6pPr>
            <a:lvl7pPr lvl="6" rtl="0" algn="ctr">
              <a:spcBef>
                <a:spcPts val="0"/>
              </a:spcBef>
              <a:buSzPts val="4200"/>
              <a:buNone/>
              <a:defRPr sz="4200"/>
            </a:lvl7pPr>
            <a:lvl8pPr lvl="7" rtl="0" algn="ctr">
              <a:spcBef>
                <a:spcPts val="0"/>
              </a:spcBef>
              <a:buSzPts val="4200"/>
              <a:buNone/>
              <a:defRPr sz="4200"/>
            </a:lvl8pPr>
            <a:lvl9pPr lvl="8" rtl="0" algn="ctr">
              <a:spcBef>
                <a:spcPts val="0"/>
              </a:spcBef>
              <a:buSzPts val="4200"/>
              <a:buNone/>
              <a:defRPr sz="4200"/>
            </a:lvl9pPr>
          </a:lstStyle>
          <a:p/>
        </p:txBody>
      </p:sp>
      <p:sp>
        <p:nvSpPr>
          <p:cNvPr id="95" name="Shape 95"/>
          <p:cNvSpPr txBox="1"/>
          <p:nvPr>
            <p:ph idx="1" type="subTitle"/>
          </p:nvPr>
        </p:nvSpPr>
        <p:spPr>
          <a:xfrm>
            <a:off x="265500" y="2726875"/>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6" name="Shape 96"/>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97" name="Shape 9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8" name="Shape 98"/>
        <p:cNvGrpSpPr/>
        <p:nvPr/>
      </p:nvGrpSpPr>
      <p:grpSpPr>
        <a:xfrm>
          <a:off x="0" y="0"/>
          <a:ext cx="0" cy="0"/>
          <a:chOff x="0" y="0"/>
          <a:chExt cx="0" cy="0"/>
        </a:xfrm>
      </p:grpSpPr>
      <p:sp>
        <p:nvSpPr>
          <p:cNvPr id="99" name="Shape 99"/>
          <p:cNvSpPr txBox="1"/>
          <p:nvPr>
            <p:ph idx="1" type="body"/>
          </p:nvPr>
        </p:nvSpPr>
        <p:spPr>
          <a:xfrm>
            <a:off x="311700" y="4230725"/>
            <a:ext cx="5998800" cy="598800"/>
          </a:xfrm>
          <a:prstGeom prst="rect">
            <a:avLst/>
          </a:prstGeom>
        </p:spPr>
        <p:txBody>
          <a:bodyPr anchorCtr="0" anchor="ctr" bIns="91425" lIns="91425" rIns="91425" wrap="square" tIns="91425"/>
          <a:lstStyle>
            <a:lvl1pPr lvl="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100" name="Shape 10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1" name="Shape 101"/>
        <p:cNvGrpSpPr/>
        <p:nvPr/>
      </p:nvGrpSpPr>
      <p:grpSpPr>
        <a:xfrm>
          <a:off x="0" y="0"/>
          <a:ext cx="0" cy="0"/>
          <a:chOff x="0" y="0"/>
          <a:chExt cx="0" cy="0"/>
        </a:xfrm>
      </p:grpSpPr>
      <p:sp>
        <p:nvSpPr>
          <p:cNvPr id="102" name="Shape 102"/>
          <p:cNvSpPr/>
          <p:nvPr/>
        </p:nvSpPr>
        <p:spPr>
          <a:xfrm>
            <a:off x="-75" y="5045700"/>
            <a:ext cx="9144000" cy="9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103" name="Shape 103"/>
          <p:cNvSpPr txBox="1"/>
          <p:nvPr>
            <p:ph type="title"/>
          </p:nvPr>
        </p:nvSpPr>
        <p:spPr>
          <a:xfrm>
            <a:off x="311700" y="1304850"/>
            <a:ext cx="8520600" cy="1538400"/>
          </a:xfrm>
          <a:prstGeom prst="rect">
            <a:avLst/>
          </a:prstGeom>
        </p:spPr>
        <p:txBody>
          <a:bodyPr anchorCtr="0" anchor="ctr" bIns="91425" lIns="91425" rIns="91425" wrap="square" tIns="91425"/>
          <a:lstStyle>
            <a:lvl1pPr lvl="0" rtl="0" algn="ctr">
              <a:spcBef>
                <a:spcPts val="0"/>
              </a:spcBef>
              <a:buClr>
                <a:schemeClr val="accent3"/>
              </a:buClr>
              <a:buSzPts val="13000"/>
              <a:buNone/>
              <a:defRPr sz="13000">
                <a:solidFill>
                  <a:schemeClr val="accent3"/>
                </a:solidFill>
              </a:defRPr>
            </a:lvl1pPr>
            <a:lvl2pPr lvl="1" rtl="0" algn="ctr">
              <a:spcBef>
                <a:spcPts val="0"/>
              </a:spcBef>
              <a:buClr>
                <a:schemeClr val="accent3"/>
              </a:buClr>
              <a:buSzPts val="13000"/>
              <a:buNone/>
              <a:defRPr sz="13000">
                <a:solidFill>
                  <a:schemeClr val="accent3"/>
                </a:solidFill>
              </a:defRPr>
            </a:lvl2pPr>
            <a:lvl3pPr lvl="2" rtl="0" algn="ctr">
              <a:spcBef>
                <a:spcPts val="0"/>
              </a:spcBef>
              <a:buClr>
                <a:schemeClr val="accent3"/>
              </a:buClr>
              <a:buSzPts val="13000"/>
              <a:buNone/>
              <a:defRPr sz="13000">
                <a:solidFill>
                  <a:schemeClr val="accent3"/>
                </a:solidFill>
              </a:defRPr>
            </a:lvl3pPr>
            <a:lvl4pPr lvl="3" rtl="0" algn="ctr">
              <a:spcBef>
                <a:spcPts val="0"/>
              </a:spcBef>
              <a:buClr>
                <a:schemeClr val="accent3"/>
              </a:buClr>
              <a:buSzPts val="13000"/>
              <a:buNone/>
              <a:defRPr sz="13000">
                <a:solidFill>
                  <a:schemeClr val="accent3"/>
                </a:solidFill>
              </a:defRPr>
            </a:lvl4pPr>
            <a:lvl5pPr lvl="4" rtl="0" algn="ctr">
              <a:spcBef>
                <a:spcPts val="0"/>
              </a:spcBef>
              <a:buClr>
                <a:schemeClr val="accent3"/>
              </a:buClr>
              <a:buSzPts val="13000"/>
              <a:buNone/>
              <a:defRPr sz="13000">
                <a:solidFill>
                  <a:schemeClr val="accent3"/>
                </a:solidFill>
              </a:defRPr>
            </a:lvl5pPr>
            <a:lvl6pPr lvl="5" rtl="0" algn="ctr">
              <a:spcBef>
                <a:spcPts val="0"/>
              </a:spcBef>
              <a:buClr>
                <a:schemeClr val="accent3"/>
              </a:buClr>
              <a:buSzPts val="13000"/>
              <a:buNone/>
              <a:defRPr sz="13000">
                <a:solidFill>
                  <a:schemeClr val="accent3"/>
                </a:solidFill>
              </a:defRPr>
            </a:lvl6pPr>
            <a:lvl7pPr lvl="6" rtl="0" algn="ctr">
              <a:spcBef>
                <a:spcPts val="0"/>
              </a:spcBef>
              <a:buClr>
                <a:schemeClr val="accent3"/>
              </a:buClr>
              <a:buSzPts val="13000"/>
              <a:buNone/>
              <a:defRPr sz="13000">
                <a:solidFill>
                  <a:schemeClr val="accent3"/>
                </a:solidFill>
              </a:defRPr>
            </a:lvl7pPr>
            <a:lvl8pPr lvl="7" rtl="0" algn="ctr">
              <a:spcBef>
                <a:spcPts val="0"/>
              </a:spcBef>
              <a:buClr>
                <a:schemeClr val="accent3"/>
              </a:buClr>
              <a:buSzPts val="13000"/>
              <a:buNone/>
              <a:defRPr sz="13000">
                <a:solidFill>
                  <a:schemeClr val="accent3"/>
                </a:solidFill>
              </a:defRPr>
            </a:lvl8pPr>
            <a:lvl9pPr lvl="8" rtl="0" algn="ctr">
              <a:spcBef>
                <a:spcPts val="0"/>
              </a:spcBef>
              <a:buClr>
                <a:schemeClr val="accent3"/>
              </a:buClr>
              <a:buSzPts val="13000"/>
              <a:buNone/>
              <a:defRPr sz="13000">
                <a:solidFill>
                  <a:schemeClr val="accent3"/>
                </a:solidFill>
              </a:defRPr>
            </a:lvl9pPr>
          </a:lstStyle>
          <a:p/>
        </p:txBody>
      </p:sp>
      <p:sp>
        <p:nvSpPr>
          <p:cNvPr id="104" name="Shape 104"/>
          <p:cNvSpPr txBox="1"/>
          <p:nvPr>
            <p:ph idx="1" type="body"/>
          </p:nvPr>
        </p:nvSpPr>
        <p:spPr>
          <a:xfrm>
            <a:off x="311700" y="2995650"/>
            <a:ext cx="8520600" cy="10716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105" name="Shape 10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6" name="Shape 106"/>
        <p:cNvGrpSpPr/>
        <p:nvPr/>
      </p:nvGrpSpPr>
      <p:grpSpPr>
        <a:xfrm>
          <a:off x="0" y="0"/>
          <a:ext cx="0" cy="0"/>
          <a:chOff x="0" y="0"/>
          <a:chExt cx="0" cy="0"/>
        </a:xfrm>
      </p:grpSpPr>
      <p:sp>
        <p:nvSpPr>
          <p:cNvPr id="107" name="Shape 10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12" name="Shape 112"/>
        <p:cNvGrpSpPr/>
        <p:nvPr/>
      </p:nvGrpSpPr>
      <p:grpSpPr>
        <a:xfrm>
          <a:off x="0" y="0"/>
          <a:ext cx="0" cy="0"/>
          <a:chOff x="0" y="0"/>
          <a:chExt cx="0" cy="0"/>
        </a:xfrm>
      </p:grpSpPr>
      <p:cxnSp>
        <p:nvCxnSpPr>
          <p:cNvPr id="113" name="Shape 113"/>
          <p:cNvCxnSpPr/>
          <p:nvPr/>
        </p:nvCxnSpPr>
        <p:spPr>
          <a:xfrm>
            <a:off x="7007735" y="3176888"/>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4" name="Shape 114"/>
          <p:cNvCxnSpPr/>
          <p:nvPr/>
        </p:nvCxnSpPr>
        <p:spPr>
          <a:xfrm>
            <a:off x="1575035" y="3158252"/>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15" name="Shape 115"/>
          <p:cNvGrpSpPr/>
          <p:nvPr/>
        </p:nvGrpSpPr>
        <p:grpSpPr>
          <a:xfrm>
            <a:off x="1004144" y="1022025"/>
            <a:ext cx="7136668" cy="152400"/>
            <a:chOff x="1346429" y="1011300"/>
            <a:chExt cx="6452100" cy="152400"/>
          </a:xfrm>
        </p:grpSpPr>
        <p:cxnSp>
          <p:nvCxnSpPr>
            <p:cNvPr id="116" name="Shape 116"/>
            <p:cNvCxnSpPr/>
            <p:nvPr/>
          </p:nvCxnSpPr>
          <p:spPr>
            <a:xfrm rot="10800000">
              <a:off x="1346429"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17" name="Shape 117"/>
            <p:cNvCxnSpPr/>
            <p:nvPr/>
          </p:nvCxnSpPr>
          <p:spPr>
            <a:xfrm rot="10800000">
              <a:off x="1346429"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18" name="Shape 118"/>
          <p:cNvGrpSpPr/>
          <p:nvPr/>
        </p:nvGrpSpPr>
        <p:grpSpPr>
          <a:xfrm>
            <a:off x="1004151" y="3969100"/>
            <a:ext cx="7136668" cy="152400"/>
            <a:chOff x="1346435" y="3969088"/>
            <a:chExt cx="6452100" cy="152400"/>
          </a:xfrm>
        </p:grpSpPr>
        <p:cxnSp>
          <p:nvCxnSpPr>
            <p:cNvPr id="119" name="Shape 119"/>
            <p:cNvCxnSpPr/>
            <p:nvPr/>
          </p:nvCxnSpPr>
          <p:spPr>
            <a:xfrm>
              <a:off x="1346435" y="4121488"/>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20" name="Shape 120"/>
            <p:cNvCxnSpPr/>
            <p:nvPr/>
          </p:nvCxnSpPr>
          <p:spPr>
            <a:xfrm>
              <a:off x="1346435" y="3969088"/>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21" name="Shape 121"/>
          <p:cNvSpPr txBox="1"/>
          <p:nvPr>
            <p:ph type="ctrTitle"/>
          </p:nvPr>
        </p:nvSpPr>
        <p:spPr>
          <a:xfrm>
            <a:off x="1004150" y="1751764"/>
            <a:ext cx="7136700" cy="1022400"/>
          </a:xfrm>
          <a:prstGeom prst="rect">
            <a:avLst/>
          </a:prstGeom>
        </p:spPr>
        <p:txBody>
          <a:bodyPr anchorCtr="0" anchor="b" bIns="91425" lIns="91425" rIns="91425" wrap="square" tIns="91425"/>
          <a:lstStyle>
            <a:lvl1pPr lvl="0" rtl="0" algn="ctr">
              <a:spcBef>
                <a:spcPts val="0"/>
              </a:spcBef>
              <a:buSzPts val="5400"/>
              <a:buNone/>
              <a:defRPr sz="5400"/>
            </a:lvl1pPr>
            <a:lvl2pPr lvl="1" rtl="0" algn="ctr">
              <a:spcBef>
                <a:spcPts val="0"/>
              </a:spcBef>
              <a:buSzPts val="5400"/>
              <a:buNone/>
              <a:defRPr sz="5400"/>
            </a:lvl2pPr>
            <a:lvl3pPr lvl="2" rtl="0" algn="ctr">
              <a:spcBef>
                <a:spcPts val="0"/>
              </a:spcBef>
              <a:buSzPts val="5400"/>
              <a:buNone/>
              <a:defRPr sz="5400"/>
            </a:lvl3pPr>
            <a:lvl4pPr lvl="3" rtl="0" algn="ctr">
              <a:spcBef>
                <a:spcPts val="0"/>
              </a:spcBef>
              <a:buSzPts val="5400"/>
              <a:buNone/>
              <a:defRPr sz="5400"/>
            </a:lvl4pPr>
            <a:lvl5pPr lvl="4" rtl="0" algn="ctr">
              <a:spcBef>
                <a:spcPts val="0"/>
              </a:spcBef>
              <a:buSzPts val="5400"/>
              <a:buNone/>
              <a:defRPr sz="5400"/>
            </a:lvl5pPr>
            <a:lvl6pPr lvl="5" rtl="0" algn="ctr">
              <a:spcBef>
                <a:spcPts val="0"/>
              </a:spcBef>
              <a:buSzPts val="5400"/>
              <a:buNone/>
              <a:defRPr sz="5400"/>
            </a:lvl6pPr>
            <a:lvl7pPr lvl="6" rtl="0" algn="ctr">
              <a:spcBef>
                <a:spcPts val="0"/>
              </a:spcBef>
              <a:buSzPts val="5400"/>
              <a:buNone/>
              <a:defRPr sz="5400"/>
            </a:lvl7pPr>
            <a:lvl8pPr lvl="7" rtl="0" algn="ctr">
              <a:spcBef>
                <a:spcPts val="0"/>
              </a:spcBef>
              <a:buSzPts val="5400"/>
              <a:buNone/>
              <a:defRPr sz="5400"/>
            </a:lvl8pPr>
            <a:lvl9pPr lvl="8" rtl="0" algn="ctr">
              <a:spcBef>
                <a:spcPts val="0"/>
              </a:spcBef>
              <a:buSzPts val="5400"/>
              <a:buNone/>
              <a:defRPr sz="5400"/>
            </a:lvl9pPr>
          </a:lstStyle>
          <a:p/>
        </p:txBody>
      </p:sp>
      <p:sp>
        <p:nvSpPr>
          <p:cNvPr id="122" name="Shape 122"/>
          <p:cNvSpPr txBox="1"/>
          <p:nvPr>
            <p:ph idx="1" type="subTitle"/>
          </p:nvPr>
        </p:nvSpPr>
        <p:spPr>
          <a:xfrm>
            <a:off x="2137225" y="2850039"/>
            <a:ext cx="4870500" cy="792600"/>
          </a:xfrm>
          <a:prstGeom prst="rect">
            <a:avLst/>
          </a:prstGeom>
        </p:spPr>
        <p:txBody>
          <a:bodyPr anchorCtr="0" anchor="t" bIns="91425" lIns="91425" rIns="91425" wrap="square" tIns="91425"/>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24" name="Shape 124"/>
        <p:cNvGrpSpPr/>
        <p:nvPr/>
      </p:nvGrpSpPr>
      <p:grpSpPr>
        <a:xfrm>
          <a:off x="0" y="0"/>
          <a:ext cx="0" cy="0"/>
          <a:chOff x="0" y="0"/>
          <a:chExt cx="0" cy="0"/>
        </a:xfrm>
      </p:grpSpPr>
      <p:sp>
        <p:nvSpPr>
          <p:cNvPr id="125" name="Shape 125"/>
          <p:cNvSpPr/>
          <p:nvPr/>
        </p:nvSpPr>
        <p:spPr>
          <a:xfrm>
            <a:off x="-50" y="2571900"/>
            <a:ext cx="9144000" cy="25716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26" name="Shape 126"/>
          <p:cNvSpPr txBox="1"/>
          <p:nvPr>
            <p:ph type="title"/>
          </p:nvPr>
        </p:nvSpPr>
        <p:spPr>
          <a:xfrm>
            <a:off x="311700" y="814800"/>
            <a:ext cx="8571300" cy="942000"/>
          </a:xfrm>
          <a:prstGeom prst="rect">
            <a:avLst/>
          </a:prstGeom>
        </p:spPr>
        <p:txBody>
          <a:bodyPr anchorCtr="0" anchor="ctr" bIns="91425" lIns="91425" rIns="91425" wrap="square" tIns="91425"/>
          <a:lstStyle>
            <a:lvl1pPr lvl="0" rtl="0" algn="ctr">
              <a:spcBef>
                <a:spcPts val="0"/>
              </a:spcBef>
              <a:buSzPts val="3600"/>
              <a:buNone/>
              <a:defRPr/>
            </a:lvl1pPr>
            <a:lvl2pPr lvl="1" rtl="0" algn="ctr">
              <a:spcBef>
                <a:spcPts val="0"/>
              </a:spcBef>
              <a:buSzPts val="3600"/>
              <a:buNone/>
              <a:defRPr/>
            </a:lvl2pPr>
            <a:lvl3pPr lvl="2" rtl="0" algn="ctr">
              <a:spcBef>
                <a:spcPts val="0"/>
              </a:spcBef>
              <a:buSzPts val="3600"/>
              <a:buNone/>
              <a:defRPr/>
            </a:lvl3pPr>
            <a:lvl4pPr lvl="3" rtl="0" algn="ctr">
              <a:spcBef>
                <a:spcPts val="0"/>
              </a:spcBef>
              <a:buSzPts val="3600"/>
              <a:buNone/>
              <a:defRPr/>
            </a:lvl4pPr>
            <a:lvl5pPr lvl="4" rtl="0" algn="ctr">
              <a:spcBef>
                <a:spcPts val="0"/>
              </a:spcBef>
              <a:buSzPts val="3600"/>
              <a:buNone/>
              <a:defRPr/>
            </a:lvl5pPr>
            <a:lvl6pPr lvl="5" rtl="0" algn="ctr">
              <a:spcBef>
                <a:spcPts val="0"/>
              </a:spcBef>
              <a:buSzPts val="3600"/>
              <a:buNone/>
              <a:defRPr/>
            </a:lvl6pPr>
            <a:lvl7pPr lvl="6" rtl="0" algn="ctr">
              <a:spcBef>
                <a:spcPts val="0"/>
              </a:spcBef>
              <a:buSzPts val="3600"/>
              <a:buNone/>
              <a:defRPr/>
            </a:lvl7pPr>
            <a:lvl8pPr lvl="7" rtl="0" algn="ctr">
              <a:spcBef>
                <a:spcPts val="0"/>
              </a:spcBef>
              <a:buSzPts val="3600"/>
              <a:buNone/>
              <a:defRPr/>
            </a:lvl8pPr>
            <a:lvl9pPr lvl="8" rtl="0" algn="ctr">
              <a:spcBef>
                <a:spcPts val="0"/>
              </a:spcBef>
              <a:buSzPts val="3600"/>
              <a:buNone/>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28" name="Shape 128"/>
        <p:cNvGrpSpPr/>
        <p:nvPr/>
      </p:nvGrpSpPr>
      <p:grpSpPr>
        <a:xfrm>
          <a:off x="0" y="0"/>
          <a:ext cx="0" cy="0"/>
          <a:chOff x="0" y="0"/>
          <a:chExt cx="0" cy="0"/>
        </a:xfrm>
      </p:grpSpPr>
      <p:sp>
        <p:nvSpPr>
          <p:cNvPr id="129" name="Shape 129"/>
          <p:cNvSpPr/>
          <p:nvPr/>
        </p:nvSpPr>
        <p:spPr>
          <a:xfrm>
            <a:off x="-75" y="5045700"/>
            <a:ext cx="9144000" cy="978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30" name="Shape 130"/>
          <p:cNvSpPr txBox="1"/>
          <p:nvPr>
            <p:ph type="title"/>
          </p:nvPr>
        </p:nvSpPr>
        <p:spPr>
          <a:xfrm>
            <a:off x="311700" y="445025"/>
            <a:ext cx="8520600" cy="707400"/>
          </a:xfrm>
          <a:prstGeom prst="rect">
            <a:avLst/>
          </a:prstGeom>
        </p:spPr>
        <p:txBody>
          <a:bodyPr anchorCtr="0" anchor="t" bIns="91425" lIns="91425" rIns="91425" wrap="square" tIns="91425"/>
          <a:lstStyle>
            <a:lvl1pPr lvl="0" rtl="0">
              <a:spcBef>
                <a:spcPts val="0"/>
              </a:spcBef>
              <a:buSzPts val="3600"/>
              <a:buNone/>
              <a:defRPr/>
            </a:lvl1pPr>
            <a:lvl2pPr lvl="1" rtl="0">
              <a:spcBef>
                <a:spcPts val="0"/>
              </a:spcBef>
              <a:buSzPts val="3600"/>
              <a:buNone/>
              <a:defRPr/>
            </a:lvl2pPr>
            <a:lvl3pPr lvl="2" rtl="0">
              <a:spcBef>
                <a:spcPts val="0"/>
              </a:spcBef>
              <a:buSzPts val="3600"/>
              <a:buNone/>
              <a:defRPr/>
            </a:lvl3pPr>
            <a:lvl4pPr lvl="3" rtl="0">
              <a:spcBef>
                <a:spcPts val="0"/>
              </a:spcBef>
              <a:buSzPts val="3600"/>
              <a:buNone/>
              <a:defRPr/>
            </a:lvl4pPr>
            <a:lvl5pPr lvl="4" rtl="0">
              <a:spcBef>
                <a:spcPts val="0"/>
              </a:spcBef>
              <a:buSzPts val="3600"/>
              <a:buNone/>
              <a:defRPr/>
            </a:lvl5pPr>
            <a:lvl6pPr lvl="5" rtl="0">
              <a:spcBef>
                <a:spcPts val="0"/>
              </a:spcBef>
              <a:buSzPts val="3600"/>
              <a:buNone/>
              <a:defRPr/>
            </a:lvl6pPr>
            <a:lvl7pPr lvl="6" rtl="0">
              <a:spcBef>
                <a:spcPts val="0"/>
              </a:spcBef>
              <a:buSzPts val="3600"/>
              <a:buNone/>
              <a:defRPr/>
            </a:lvl7pPr>
            <a:lvl8pPr lvl="7" rtl="0">
              <a:spcBef>
                <a:spcPts val="0"/>
              </a:spcBef>
              <a:buSzPts val="3600"/>
              <a:buNone/>
              <a:defRPr/>
            </a:lvl8pPr>
            <a:lvl9pPr lvl="8" rtl="0">
              <a:spcBef>
                <a:spcPts val="0"/>
              </a:spcBef>
              <a:buSzPts val="3600"/>
              <a:buNone/>
              <a:defRPr/>
            </a:lvl9pPr>
          </a:lstStyle>
          <a:p/>
        </p:txBody>
      </p:sp>
      <p:sp>
        <p:nvSpPr>
          <p:cNvPr id="131" name="Shape 131"/>
          <p:cNvSpPr txBox="1"/>
          <p:nvPr>
            <p:ph idx="1" type="body"/>
          </p:nvPr>
        </p:nvSpPr>
        <p:spPr>
          <a:xfrm>
            <a:off x="311700" y="1266325"/>
            <a:ext cx="8520600" cy="3302700"/>
          </a:xfrm>
          <a:prstGeom prst="rect">
            <a:avLst/>
          </a:prstGeom>
        </p:spPr>
        <p:txBody>
          <a:bodyPr anchorCtr="0" anchor="t" bIns="91425" lIns="91425" rIns="91425" wrap="square" tIns="91425"/>
          <a:lstStyle>
            <a:lvl1pPr lvl="0" rtl="0">
              <a:spcBef>
                <a:spcPts val="0"/>
              </a:spcBef>
              <a:buSzPts val="2400"/>
              <a:buChar char="●"/>
              <a:defRPr sz="2400"/>
            </a:lvl1pPr>
            <a:lvl2pPr lvl="1" rtl="0">
              <a:spcBef>
                <a:spcPts val="0"/>
              </a:spcBef>
              <a:buSzPts val="1800"/>
              <a:buChar char="○"/>
              <a:defRPr sz="1800"/>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32" name="Shape 13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707400"/>
          </a:xfrm>
          <a:prstGeom prst="rect">
            <a:avLst/>
          </a:prstGeom>
        </p:spPr>
        <p:txBody>
          <a:bodyPr anchorCtr="0" anchor="t" bIns="91425" lIns="91425" rIns="91425" wrap="square" tIns="91425"/>
          <a:lstStyle>
            <a:lvl1pPr lvl="0" rtl="0">
              <a:spcBef>
                <a:spcPts val="0"/>
              </a:spcBef>
              <a:buSzPts val="3600"/>
              <a:buNone/>
              <a:defRPr/>
            </a:lvl1pPr>
            <a:lvl2pPr lvl="1" rtl="0">
              <a:spcBef>
                <a:spcPts val="0"/>
              </a:spcBef>
              <a:buSzPts val="3600"/>
              <a:buNone/>
              <a:defRPr/>
            </a:lvl2pPr>
            <a:lvl3pPr lvl="2" rtl="0">
              <a:spcBef>
                <a:spcPts val="0"/>
              </a:spcBef>
              <a:buSzPts val="3600"/>
              <a:buNone/>
              <a:defRPr/>
            </a:lvl3pPr>
            <a:lvl4pPr lvl="3" rtl="0">
              <a:spcBef>
                <a:spcPts val="0"/>
              </a:spcBef>
              <a:buSzPts val="3600"/>
              <a:buNone/>
              <a:defRPr/>
            </a:lvl4pPr>
            <a:lvl5pPr lvl="4" rtl="0">
              <a:spcBef>
                <a:spcPts val="0"/>
              </a:spcBef>
              <a:buSzPts val="3600"/>
              <a:buNone/>
              <a:defRPr/>
            </a:lvl5pPr>
            <a:lvl6pPr lvl="5" rtl="0">
              <a:spcBef>
                <a:spcPts val="0"/>
              </a:spcBef>
              <a:buSzPts val="3600"/>
              <a:buNone/>
              <a:defRPr/>
            </a:lvl6pPr>
            <a:lvl7pPr lvl="6" rtl="0">
              <a:spcBef>
                <a:spcPts val="0"/>
              </a:spcBef>
              <a:buSzPts val="3600"/>
              <a:buNone/>
              <a:defRPr/>
            </a:lvl7pPr>
            <a:lvl8pPr lvl="7" rtl="0">
              <a:spcBef>
                <a:spcPts val="0"/>
              </a:spcBef>
              <a:buSzPts val="3600"/>
              <a:buNone/>
              <a:defRPr/>
            </a:lvl8pPr>
            <a:lvl9pPr lvl="8" rtl="0">
              <a:spcBef>
                <a:spcPts val="0"/>
              </a:spcBef>
              <a:buSzPts val="3600"/>
              <a:buNone/>
              <a:defRPr/>
            </a:lvl9pPr>
          </a:lstStyle>
          <a:p/>
        </p:txBody>
      </p:sp>
      <p:sp>
        <p:nvSpPr>
          <p:cNvPr id="135" name="Shape 135"/>
          <p:cNvSpPr txBox="1"/>
          <p:nvPr>
            <p:ph idx="1" type="body"/>
          </p:nvPr>
        </p:nvSpPr>
        <p:spPr>
          <a:xfrm>
            <a:off x="311700" y="1266175"/>
            <a:ext cx="3999900" cy="33027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36" name="Shape 136"/>
          <p:cNvSpPr txBox="1"/>
          <p:nvPr>
            <p:ph idx="2" type="body"/>
          </p:nvPr>
        </p:nvSpPr>
        <p:spPr>
          <a:xfrm>
            <a:off x="4832400" y="1266175"/>
            <a:ext cx="3999900" cy="33027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37" name="Shape 13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707400"/>
          </a:xfrm>
          <a:prstGeom prst="rect">
            <a:avLst/>
          </a:prstGeom>
        </p:spPr>
        <p:txBody>
          <a:bodyPr anchorCtr="0" anchor="t" bIns="91425" lIns="91425" rIns="91425" wrap="square" tIns="91425"/>
          <a:lstStyle>
            <a:lvl1pPr lvl="0" rtl="0">
              <a:spcBef>
                <a:spcPts val="0"/>
              </a:spcBef>
              <a:buSzPts val="3600"/>
              <a:buNone/>
              <a:defRPr/>
            </a:lvl1pPr>
            <a:lvl2pPr lvl="1" rtl="0">
              <a:spcBef>
                <a:spcPts val="0"/>
              </a:spcBef>
              <a:buSzPts val="3600"/>
              <a:buNone/>
              <a:defRPr/>
            </a:lvl2pPr>
            <a:lvl3pPr lvl="2" rtl="0">
              <a:spcBef>
                <a:spcPts val="0"/>
              </a:spcBef>
              <a:buSzPts val="3600"/>
              <a:buNone/>
              <a:defRPr/>
            </a:lvl3pPr>
            <a:lvl4pPr lvl="3" rtl="0">
              <a:spcBef>
                <a:spcPts val="0"/>
              </a:spcBef>
              <a:buSzPts val="3600"/>
              <a:buNone/>
              <a:defRPr/>
            </a:lvl4pPr>
            <a:lvl5pPr lvl="4" rtl="0">
              <a:spcBef>
                <a:spcPts val="0"/>
              </a:spcBef>
              <a:buSzPts val="3600"/>
              <a:buNone/>
              <a:defRPr/>
            </a:lvl5pPr>
            <a:lvl6pPr lvl="5" rtl="0">
              <a:spcBef>
                <a:spcPts val="0"/>
              </a:spcBef>
              <a:buSzPts val="3600"/>
              <a:buNone/>
              <a:defRPr/>
            </a:lvl6pPr>
            <a:lvl7pPr lvl="6" rtl="0">
              <a:spcBef>
                <a:spcPts val="0"/>
              </a:spcBef>
              <a:buSzPts val="3600"/>
              <a:buNone/>
              <a:defRPr/>
            </a:lvl7pPr>
            <a:lvl8pPr lvl="7" rtl="0">
              <a:spcBef>
                <a:spcPts val="0"/>
              </a:spcBef>
              <a:buSzPts val="3600"/>
              <a:buNone/>
              <a:defRPr/>
            </a:lvl8pPr>
            <a:lvl9pPr lvl="8" rtl="0">
              <a:spcBef>
                <a:spcPts val="0"/>
              </a:spcBef>
              <a:buSzPts val="3600"/>
              <a:buNone/>
              <a:defRPr/>
            </a:lvl9pPr>
          </a:lstStyle>
          <a:p/>
        </p:txBody>
      </p:sp>
      <p:sp>
        <p:nvSpPr>
          <p:cNvPr id="140" name="Shape 1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141" name="Shape 141"/>
        <p:cNvGrpSpPr/>
        <p:nvPr/>
      </p:nvGrpSpPr>
      <p:grpSpPr>
        <a:xfrm>
          <a:off x="0" y="0"/>
          <a:ext cx="0" cy="0"/>
          <a:chOff x="0" y="0"/>
          <a:chExt cx="0" cy="0"/>
        </a:xfrm>
      </p:grpSpPr>
      <p:sp>
        <p:nvSpPr>
          <p:cNvPr id="142" name="Shape 142"/>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143" name="Shape 143"/>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144" name="Shape 14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6"/>
        </a:solidFill>
      </p:bgPr>
    </p:bg>
    <p:spTree>
      <p:nvGrpSpPr>
        <p:cNvPr id="145" name="Shape 145"/>
        <p:cNvGrpSpPr/>
        <p:nvPr/>
      </p:nvGrpSpPr>
      <p:grpSpPr>
        <a:xfrm>
          <a:off x="0" y="0"/>
          <a:ext cx="0" cy="0"/>
          <a:chOff x="0" y="0"/>
          <a:chExt cx="0" cy="0"/>
        </a:xfrm>
      </p:grpSpPr>
      <p:sp>
        <p:nvSpPr>
          <p:cNvPr id="146" name="Shape 146"/>
          <p:cNvSpPr txBox="1"/>
          <p:nvPr>
            <p:ph type="title"/>
          </p:nvPr>
        </p:nvSpPr>
        <p:spPr>
          <a:xfrm>
            <a:off x="490250" y="526350"/>
            <a:ext cx="5613600" cy="4090800"/>
          </a:xfrm>
          <a:prstGeom prst="rect">
            <a:avLst/>
          </a:prstGeom>
        </p:spPr>
        <p:txBody>
          <a:bodyPr anchorCtr="0" anchor="ctr" bIns="91425" lIns="91425" rIns="91425" wrap="square" tIns="91425"/>
          <a:lstStyle>
            <a:lvl1pPr lvl="0" rtl="0">
              <a:spcBef>
                <a:spcPts val="0"/>
              </a:spcBef>
              <a:buClr>
                <a:schemeClr val="dk2"/>
              </a:buClr>
              <a:buSzPts val="5400"/>
              <a:buNone/>
              <a:defRPr b="0" sz="5400">
                <a:solidFill>
                  <a:schemeClr val="dk2"/>
                </a:solidFill>
              </a:defRPr>
            </a:lvl1pPr>
            <a:lvl2pPr lvl="1" rtl="0">
              <a:spcBef>
                <a:spcPts val="0"/>
              </a:spcBef>
              <a:buClr>
                <a:schemeClr val="dk2"/>
              </a:buClr>
              <a:buSzPts val="5400"/>
              <a:buNone/>
              <a:defRPr b="0" sz="5400">
                <a:solidFill>
                  <a:schemeClr val="dk2"/>
                </a:solidFill>
              </a:defRPr>
            </a:lvl2pPr>
            <a:lvl3pPr lvl="2" rtl="0">
              <a:spcBef>
                <a:spcPts val="0"/>
              </a:spcBef>
              <a:buClr>
                <a:schemeClr val="dk2"/>
              </a:buClr>
              <a:buSzPts val="5400"/>
              <a:buNone/>
              <a:defRPr b="0" sz="5400">
                <a:solidFill>
                  <a:schemeClr val="dk2"/>
                </a:solidFill>
              </a:defRPr>
            </a:lvl3pPr>
            <a:lvl4pPr lvl="3" rtl="0">
              <a:spcBef>
                <a:spcPts val="0"/>
              </a:spcBef>
              <a:buClr>
                <a:schemeClr val="dk2"/>
              </a:buClr>
              <a:buSzPts val="5400"/>
              <a:buNone/>
              <a:defRPr b="0" sz="5400">
                <a:solidFill>
                  <a:schemeClr val="dk2"/>
                </a:solidFill>
              </a:defRPr>
            </a:lvl4pPr>
            <a:lvl5pPr lvl="4" rtl="0">
              <a:spcBef>
                <a:spcPts val="0"/>
              </a:spcBef>
              <a:buClr>
                <a:schemeClr val="dk2"/>
              </a:buClr>
              <a:buSzPts val="5400"/>
              <a:buNone/>
              <a:defRPr b="0" sz="5400">
                <a:solidFill>
                  <a:schemeClr val="dk2"/>
                </a:solidFill>
              </a:defRPr>
            </a:lvl5pPr>
            <a:lvl6pPr lvl="5" rtl="0">
              <a:spcBef>
                <a:spcPts val="0"/>
              </a:spcBef>
              <a:buClr>
                <a:schemeClr val="dk2"/>
              </a:buClr>
              <a:buSzPts val="5400"/>
              <a:buNone/>
              <a:defRPr b="0" sz="5400">
                <a:solidFill>
                  <a:schemeClr val="dk2"/>
                </a:solidFill>
              </a:defRPr>
            </a:lvl6pPr>
            <a:lvl7pPr lvl="6" rtl="0">
              <a:spcBef>
                <a:spcPts val="0"/>
              </a:spcBef>
              <a:buClr>
                <a:schemeClr val="dk2"/>
              </a:buClr>
              <a:buSzPts val="5400"/>
              <a:buNone/>
              <a:defRPr b="0" sz="5400">
                <a:solidFill>
                  <a:schemeClr val="dk2"/>
                </a:solidFill>
              </a:defRPr>
            </a:lvl7pPr>
            <a:lvl8pPr lvl="7" rtl="0">
              <a:spcBef>
                <a:spcPts val="0"/>
              </a:spcBef>
              <a:buClr>
                <a:schemeClr val="dk2"/>
              </a:buClr>
              <a:buSzPts val="5400"/>
              <a:buNone/>
              <a:defRPr b="0" sz="5400">
                <a:solidFill>
                  <a:schemeClr val="dk2"/>
                </a:solidFill>
              </a:defRPr>
            </a:lvl8pPr>
            <a:lvl9pPr lvl="8" rtl="0">
              <a:spcBef>
                <a:spcPts val="0"/>
              </a:spcBef>
              <a:buClr>
                <a:schemeClr val="dk2"/>
              </a:buClr>
              <a:buSzPts val="5400"/>
              <a:buNone/>
              <a:defRPr b="0" sz="5400">
                <a:solidFill>
                  <a:schemeClr val="dk2"/>
                </a:solidFill>
              </a:defRPr>
            </a:lvl9pPr>
          </a:lstStyle>
          <a:p/>
        </p:txBody>
      </p:sp>
      <p:sp>
        <p:nvSpPr>
          <p:cNvPr id="147" name="Shape 1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48" name="Shape 148"/>
        <p:cNvGrpSpPr/>
        <p:nvPr/>
      </p:nvGrpSpPr>
      <p:grpSpPr>
        <a:xfrm>
          <a:off x="0" y="0"/>
          <a:ext cx="0" cy="0"/>
          <a:chOff x="0" y="0"/>
          <a:chExt cx="0" cy="0"/>
        </a:xfrm>
      </p:grpSpPr>
      <p:sp>
        <p:nvSpPr>
          <p:cNvPr id="149" name="Shape 149"/>
          <p:cNvSpPr/>
          <p:nvPr/>
        </p:nvSpPr>
        <p:spPr>
          <a:xfrm>
            <a:off x="4572000" y="0"/>
            <a:ext cx="4572000" cy="51435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150" name="Shape 1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151" name="Shape 151"/>
          <p:cNvSpPr txBox="1"/>
          <p:nvPr>
            <p:ph type="title"/>
          </p:nvPr>
        </p:nvSpPr>
        <p:spPr>
          <a:xfrm>
            <a:off x="265500" y="1039675"/>
            <a:ext cx="4045200" cy="1675800"/>
          </a:xfrm>
          <a:prstGeom prst="rect">
            <a:avLst/>
          </a:prstGeom>
        </p:spPr>
        <p:txBody>
          <a:bodyPr anchorCtr="0" anchor="b" bIns="91425" lIns="91425" rIns="91425" wrap="square" tIns="91425"/>
          <a:lstStyle>
            <a:lvl1pPr lvl="0" rtl="0" algn="ctr">
              <a:spcBef>
                <a:spcPts val="0"/>
              </a:spcBef>
              <a:buSzPts val="4200"/>
              <a:buNone/>
              <a:defRPr sz="4200"/>
            </a:lvl1pPr>
            <a:lvl2pPr lvl="1" rtl="0" algn="ctr">
              <a:spcBef>
                <a:spcPts val="0"/>
              </a:spcBef>
              <a:buSzPts val="4200"/>
              <a:buNone/>
              <a:defRPr sz="4200"/>
            </a:lvl2pPr>
            <a:lvl3pPr lvl="2" rtl="0" algn="ctr">
              <a:spcBef>
                <a:spcPts val="0"/>
              </a:spcBef>
              <a:buSzPts val="4200"/>
              <a:buNone/>
              <a:defRPr sz="4200"/>
            </a:lvl3pPr>
            <a:lvl4pPr lvl="3" rtl="0" algn="ctr">
              <a:spcBef>
                <a:spcPts val="0"/>
              </a:spcBef>
              <a:buSzPts val="4200"/>
              <a:buNone/>
              <a:defRPr sz="4200"/>
            </a:lvl4pPr>
            <a:lvl5pPr lvl="4" rtl="0" algn="ctr">
              <a:spcBef>
                <a:spcPts val="0"/>
              </a:spcBef>
              <a:buSzPts val="4200"/>
              <a:buNone/>
              <a:defRPr sz="4200"/>
            </a:lvl5pPr>
            <a:lvl6pPr lvl="5" rtl="0" algn="ctr">
              <a:spcBef>
                <a:spcPts val="0"/>
              </a:spcBef>
              <a:buSzPts val="4200"/>
              <a:buNone/>
              <a:defRPr sz="4200"/>
            </a:lvl6pPr>
            <a:lvl7pPr lvl="6" rtl="0" algn="ctr">
              <a:spcBef>
                <a:spcPts val="0"/>
              </a:spcBef>
              <a:buSzPts val="4200"/>
              <a:buNone/>
              <a:defRPr sz="4200"/>
            </a:lvl7pPr>
            <a:lvl8pPr lvl="7" rtl="0" algn="ctr">
              <a:spcBef>
                <a:spcPts val="0"/>
              </a:spcBef>
              <a:buSzPts val="4200"/>
              <a:buNone/>
              <a:defRPr sz="4200"/>
            </a:lvl8pPr>
            <a:lvl9pPr lvl="8" rtl="0" algn="ctr">
              <a:spcBef>
                <a:spcPts val="0"/>
              </a:spcBef>
              <a:buSzPts val="4200"/>
              <a:buNone/>
              <a:defRPr sz="4200"/>
            </a:lvl9pPr>
          </a:lstStyle>
          <a:p/>
        </p:txBody>
      </p:sp>
      <p:sp>
        <p:nvSpPr>
          <p:cNvPr id="152" name="Shape 152"/>
          <p:cNvSpPr txBox="1"/>
          <p:nvPr>
            <p:ph idx="1" type="subTitle"/>
          </p:nvPr>
        </p:nvSpPr>
        <p:spPr>
          <a:xfrm>
            <a:off x="265500" y="2726875"/>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3" name="Shape 153"/>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154" name="Shape 15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55" name="Shape 155"/>
        <p:cNvGrpSpPr/>
        <p:nvPr/>
      </p:nvGrpSpPr>
      <p:grpSpPr>
        <a:xfrm>
          <a:off x="0" y="0"/>
          <a:ext cx="0" cy="0"/>
          <a:chOff x="0" y="0"/>
          <a:chExt cx="0" cy="0"/>
        </a:xfrm>
      </p:grpSpPr>
      <p:sp>
        <p:nvSpPr>
          <p:cNvPr id="156" name="Shape 156"/>
          <p:cNvSpPr txBox="1"/>
          <p:nvPr>
            <p:ph idx="1" type="body"/>
          </p:nvPr>
        </p:nvSpPr>
        <p:spPr>
          <a:xfrm>
            <a:off x="311700" y="4230725"/>
            <a:ext cx="5998800" cy="598800"/>
          </a:xfrm>
          <a:prstGeom prst="rect">
            <a:avLst/>
          </a:prstGeom>
        </p:spPr>
        <p:txBody>
          <a:bodyPr anchorCtr="0" anchor="ctr" bIns="91425" lIns="91425" rIns="91425" wrap="square" tIns="91425"/>
          <a:lstStyle>
            <a:lvl1pPr lvl="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157" name="Shape 1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58" name="Shape 158"/>
        <p:cNvGrpSpPr/>
        <p:nvPr/>
      </p:nvGrpSpPr>
      <p:grpSpPr>
        <a:xfrm>
          <a:off x="0" y="0"/>
          <a:ext cx="0" cy="0"/>
          <a:chOff x="0" y="0"/>
          <a:chExt cx="0" cy="0"/>
        </a:xfrm>
      </p:grpSpPr>
      <p:sp>
        <p:nvSpPr>
          <p:cNvPr id="159" name="Shape 159"/>
          <p:cNvSpPr/>
          <p:nvPr/>
        </p:nvSpPr>
        <p:spPr>
          <a:xfrm>
            <a:off x="-75" y="5045700"/>
            <a:ext cx="9144000" cy="9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160" name="Shape 160"/>
          <p:cNvSpPr txBox="1"/>
          <p:nvPr>
            <p:ph type="title"/>
          </p:nvPr>
        </p:nvSpPr>
        <p:spPr>
          <a:xfrm>
            <a:off x="311700" y="1304850"/>
            <a:ext cx="8520600" cy="1538400"/>
          </a:xfrm>
          <a:prstGeom prst="rect">
            <a:avLst/>
          </a:prstGeom>
        </p:spPr>
        <p:txBody>
          <a:bodyPr anchorCtr="0" anchor="ctr" bIns="91425" lIns="91425" rIns="91425" wrap="square" tIns="91425"/>
          <a:lstStyle>
            <a:lvl1pPr lvl="0" rtl="0" algn="ctr">
              <a:spcBef>
                <a:spcPts val="0"/>
              </a:spcBef>
              <a:buClr>
                <a:schemeClr val="accent3"/>
              </a:buClr>
              <a:buSzPts val="13000"/>
              <a:buNone/>
              <a:defRPr sz="13000">
                <a:solidFill>
                  <a:schemeClr val="accent3"/>
                </a:solidFill>
              </a:defRPr>
            </a:lvl1pPr>
            <a:lvl2pPr lvl="1" rtl="0" algn="ctr">
              <a:spcBef>
                <a:spcPts val="0"/>
              </a:spcBef>
              <a:buClr>
                <a:schemeClr val="accent3"/>
              </a:buClr>
              <a:buSzPts val="13000"/>
              <a:buNone/>
              <a:defRPr sz="13000">
                <a:solidFill>
                  <a:schemeClr val="accent3"/>
                </a:solidFill>
              </a:defRPr>
            </a:lvl2pPr>
            <a:lvl3pPr lvl="2" rtl="0" algn="ctr">
              <a:spcBef>
                <a:spcPts val="0"/>
              </a:spcBef>
              <a:buClr>
                <a:schemeClr val="accent3"/>
              </a:buClr>
              <a:buSzPts val="13000"/>
              <a:buNone/>
              <a:defRPr sz="13000">
                <a:solidFill>
                  <a:schemeClr val="accent3"/>
                </a:solidFill>
              </a:defRPr>
            </a:lvl3pPr>
            <a:lvl4pPr lvl="3" rtl="0" algn="ctr">
              <a:spcBef>
                <a:spcPts val="0"/>
              </a:spcBef>
              <a:buClr>
                <a:schemeClr val="accent3"/>
              </a:buClr>
              <a:buSzPts val="13000"/>
              <a:buNone/>
              <a:defRPr sz="13000">
                <a:solidFill>
                  <a:schemeClr val="accent3"/>
                </a:solidFill>
              </a:defRPr>
            </a:lvl4pPr>
            <a:lvl5pPr lvl="4" rtl="0" algn="ctr">
              <a:spcBef>
                <a:spcPts val="0"/>
              </a:spcBef>
              <a:buClr>
                <a:schemeClr val="accent3"/>
              </a:buClr>
              <a:buSzPts val="13000"/>
              <a:buNone/>
              <a:defRPr sz="13000">
                <a:solidFill>
                  <a:schemeClr val="accent3"/>
                </a:solidFill>
              </a:defRPr>
            </a:lvl5pPr>
            <a:lvl6pPr lvl="5" rtl="0" algn="ctr">
              <a:spcBef>
                <a:spcPts val="0"/>
              </a:spcBef>
              <a:buClr>
                <a:schemeClr val="accent3"/>
              </a:buClr>
              <a:buSzPts val="13000"/>
              <a:buNone/>
              <a:defRPr sz="13000">
                <a:solidFill>
                  <a:schemeClr val="accent3"/>
                </a:solidFill>
              </a:defRPr>
            </a:lvl6pPr>
            <a:lvl7pPr lvl="6" rtl="0" algn="ctr">
              <a:spcBef>
                <a:spcPts val="0"/>
              </a:spcBef>
              <a:buClr>
                <a:schemeClr val="accent3"/>
              </a:buClr>
              <a:buSzPts val="13000"/>
              <a:buNone/>
              <a:defRPr sz="13000">
                <a:solidFill>
                  <a:schemeClr val="accent3"/>
                </a:solidFill>
              </a:defRPr>
            </a:lvl7pPr>
            <a:lvl8pPr lvl="7" rtl="0" algn="ctr">
              <a:spcBef>
                <a:spcPts val="0"/>
              </a:spcBef>
              <a:buClr>
                <a:schemeClr val="accent3"/>
              </a:buClr>
              <a:buSzPts val="13000"/>
              <a:buNone/>
              <a:defRPr sz="13000">
                <a:solidFill>
                  <a:schemeClr val="accent3"/>
                </a:solidFill>
              </a:defRPr>
            </a:lvl8pPr>
            <a:lvl9pPr lvl="8" rtl="0" algn="ctr">
              <a:spcBef>
                <a:spcPts val="0"/>
              </a:spcBef>
              <a:buClr>
                <a:schemeClr val="accent3"/>
              </a:buClr>
              <a:buSzPts val="13000"/>
              <a:buNone/>
              <a:defRPr sz="13000">
                <a:solidFill>
                  <a:schemeClr val="accent3"/>
                </a:solidFill>
              </a:defRPr>
            </a:lvl9pPr>
          </a:lstStyle>
          <a:p/>
        </p:txBody>
      </p:sp>
      <p:sp>
        <p:nvSpPr>
          <p:cNvPr id="161" name="Shape 161"/>
          <p:cNvSpPr txBox="1"/>
          <p:nvPr>
            <p:ph idx="1" type="body"/>
          </p:nvPr>
        </p:nvSpPr>
        <p:spPr>
          <a:xfrm>
            <a:off x="311700" y="2995650"/>
            <a:ext cx="8520600" cy="10716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162" name="Shape 16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63" name="Shape 163"/>
        <p:cNvGrpSpPr/>
        <p:nvPr/>
      </p:nvGrpSpPr>
      <p:grpSpPr>
        <a:xfrm>
          <a:off x="0" y="0"/>
          <a:ext cx="0" cy="0"/>
          <a:chOff x="0" y="0"/>
          <a:chExt cx="0" cy="0"/>
        </a:xfrm>
      </p:grpSpPr>
      <p:sp>
        <p:nvSpPr>
          <p:cNvPr id="164" name="Shape 16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707400"/>
          </a:xfrm>
          <a:prstGeom prst="rect">
            <a:avLst/>
          </a:prstGeom>
          <a:noFill/>
          <a:ln>
            <a:noFill/>
          </a:ln>
        </p:spPr>
        <p:txBody>
          <a:bodyPr anchorCtr="0" anchor="t" bIns="91425" lIns="91425" rIns="91425" wrap="square" tIns="91425"/>
          <a:lstStyle>
            <a:lvl1pPr lvl="0"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52" name="Shape 52"/>
          <p:cNvSpPr txBox="1"/>
          <p:nvPr>
            <p:ph idx="1" type="body"/>
          </p:nvPr>
        </p:nvSpPr>
        <p:spPr>
          <a:xfrm>
            <a:off x="311700" y="1266325"/>
            <a:ext cx="8520600" cy="33027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Font typeface="Open Sans"/>
              <a:buChar char="●"/>
              <a:defRPr sz="1800">
                <a:solidFill>
                  <a:schemeClr val="dk2"/>
                </a:solidFill>
                <a:latin typeface="Open Sans"/>
                <a:ea typeface="Open Sans"/>
                <a:cs typeface="Open Sans"/>
                <a:sym typeface="Open Sans"/>
              </a:defRPr>
            </a:lvl1pPr>
            <a:lvl2pPr lvl="1"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2pPr>
            <a:lvl3pPr lvl="2"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3pPr>
            <a:lvl4pPr lvl="3"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4pPr>
            <a:lvl5pPr lvl="4"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5pPr>
            <a:lvl6pPr lvl="5"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6pPr>
            <a:lvl7pPr lvl="6"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7pPr>
            <a:lvl8pPr lvl="7"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8pPr>
            <a:lvl9pPr lvl="8"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707400"/>
          </a:xfrm>
          <a:prstGeom prst="rect">
            <a:avLst/>
          </a:prstGeom>
          <a:noFill/>
          <a:ln>
            <a:noFill/>
          </a:ln>
        </p:spPr>
        <p:txBody>
          <a:bodyPr anchorCtr="0" anchor="t" bIns="91425" lIns="91425" rIns="91425" wrap="square" tIns="91425"/>
          <a:lstStyle>
            <a:lvl1pPr lvl="0"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110" name="Shape 110"/>
          <p:cNvSpPr txBox="1"/>
          <p:nvPr>
            <p:ph idx="1" type="body"/>
          </p:nvPr>
        </p:nvSpPr>
        <p:spPr>
          <a:xfrm>
            <a:off x="311700" y="1266325"/>
            <a:ext cx="8520600" cy="33027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Font typeface="Open Sans"/>
              <a:buChar char="●"/>
              <a:defRPr sz="1800">
                <a:solidFill>
                  <a:schemeClr val="dk2"/>
                </a:solidFill>
                <a:latin typeface="Open Sans"/>
                <a:ea typeface="Open Sans"/>
                <a:cs typeface="Open Sans"/>
                <a:sym typeface="Open Sans"/>
              </a:defRPr>
            </a:lvl1pPr>
            <a:lvl2pPr lvl="1"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2pPr>
            <a:lvl3pPr lvl="2"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3pPr>
            <a:lvl4pPr lvl="3"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4pPr>
            <a:lvl5pPr lvl="4"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5pPr>
            <a:lvl6pPr lvl="5"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6pPr>
            <a:lvl7pPr lvl="6"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7pPr>
            <a:lvl8pPr lvl="7"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8pPr>
            <a:lvl9pPr lvl="8" rtl="0">
              <a:lnSpc>
                <a:spcPct val="115000"/>
              </a:lnSpc>
              <a:spcBef>
                <a:spcPts val="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111" name="Shape 111"/>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9.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1.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26.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48.png"/><Relationship Id="rId5"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cloudberry.ics.uci.edu/"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progress_bar_i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hyperlink" Target="http://progress_bar_i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37.gif"/><Relationship Id="rId4" Type="http://schemas.openxmlformats.org/officeDocument/2006/relationships/image" Target="../media/image27.png"/><Relationship Id="rId5" Type="http://schemas.openxmlformats.org/officeDocument/2006/relationships/hyperlink" Target="http://progress_bar_i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36.gif"/><Relationship Id="rId4" Type="http://schemas.openxmlformats.org/officeDocument/2006/relationships/image" Target="../media/image28.png"/><Relationship Id="rId5" Type="http://schemas.openxmlformats.org/officeDocument/2006/relationships/image" Target="../media/image29.gif"/><Relationship Id="rId6" Type="http://schemas.openxmlformats.org/officeDocument/2006/relationships/image" Target="../media/image34.gif"/><Relationship Id="rId7" Type="http://schemas.openxmlformats.org/officeDocument/2006/relationships/hyperlink" Target="http://progress_bar_i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hyperlink" Target="http://cloudberry.ics.uci.edu/demos/twittermap/" TargetMode="External"/><Relationship Id="rId5" Type="http://schemas.openxmlformats.org/officeDocument/2006/relationships/image" Target="../media/image4.gif"/><Relationship Id="rId6"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jpg"/><Relationship Id="rId4" Type="http://schemas.openxmlformats.org/officeDocument/2006/relationships/image" Target="../media/image48.png"/><Relationship Id="rId11" Type="http://schemas.openxmlformats.org/officeDocument/2006/relationships/image" Target="../media/image42.png"/><Relationship Id="rId10" Type="http://schemas.openxmlformats.org/officeDocument/2006/relationships/image" Target="../media/image43.png"/><Relationship Id="rId9" Type="http://schemas.openxmlformats.org/officeDocument/2006/relationships/image" Target="../media/image40.png"/><Relationship Id="rId5" Type="http://schemas.openxmlformats.org/officeDocument/2006/relationships/image" Target="../media/image1.jpg"/><Relationship Id="rId6" Type="http://schemas.openxmlformats.org/officeDocument/2006/relationships/image" Target="../media/image45.png"/><Relationship Id="rId7" Type="http://schemas.openxmlformats.org/officeDocument/2006/relationships/image" Target="../media/image44.png"/><Relationship Id="rId8"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ctrTitle"/>
          </p:nvPr>
        </p:nvSpPr>
        <p:spPr>
          <a:xfrm>
            <a:off x="344250" y="641850"/>
            <a:ext cx="8455500" cy="2146800"/>
          </a:xfrm>
          <a:prstGeom prst="rect">
            <a:avLst/>
          </a:prstGeom>
        </p:spPr>
        <p:txBody>
          <a:bodyPr anchorCtr="0" anchor="b" bIns="91425" lIns="91425" rIns="91425" wrap="square" tIns="91425">
            <a:noAutofit/>
          </a:bodyPr>
          <a:lstStyle/>
          <a:p>
            <a:pPr indent="0" lvl="0" marL="0" rtl="0">
              <a:spcBef>
                <a:spcPts val="0"/>
              </a:spcBef>
              <a:buNone/>
            </a:pPr>
            <a:r>
              <a:rPr lang="en" sz="4000"/>
              <a:t>Drum: A Rhythmic Approach to Interactive Analytics on Large Data</a:t>
            </a:r>
          </a:p>
        </p:txBody>
      </p:sp>
      <p:sp>
        <p:nvSpPr>
          <p:cNvPr id="170" name="Shape 170"/>
          <p:cNvSpPr txBox="1"/>
          <p:nvPr>
            <p:ph idx="1" type="subTitle"/>
          </p:nvPr>
        </p:nvSpPr>
        <p:spPr>
          <a:xfrm>
            <a:off x="729625" y="2934350"/>
            <a:ext cx="7688100" cy="932100"/>
          </a:xfrm>
          <a:prstGeom prst="rect">
            <a:avLst/>
          </a:prstGeom>
        </p:spPr>
        <p:txBody>
          <a:bodyPr anchorCtr="0" anchor="t" bIns="91425" lIns="91425" rIns="91425" wrap="square" tIns="91425">
            <a:noAutofit/>
          </a:bodyPr>
          <a:lstStyle/>
          <a:p>
            <a:pPr indent="0" lvl="0" marL="0" rtl="0" algn="ctr">
              <a:spcBef>
                <a:spcPts val="0"/>
              </a:spcBef>
              <a:buNone/>
            </a:pPr>
            <a:r>
              <a:rPr b="1" lang="en" sz="2200" u="sng">
                <a:solidFill>
                  <a:srgbClr val="0000FF"/>
                </a:solidFill>
              </a:rPr>
              <a:t>Jianfeng Jia</a:t>
            </a:r>
            <a:r>
              <a:rPr lang="en" sz="2200"/>
              <a:t>, Chen Li, Michael Carey</a:t>
            </a:r>
          </a:p>
        </p:txBody>
      </p:sp>
      <p:pic>
        <p:nvPicPr>
          <p:cNvPr id="171" name="Shape 171"/>
          <p:cNvPicPr preferRelativeResize="0"/>
          <p:nvPr/>
        </p:nvPicPr>
        <p:blipFill>
          <a:blip r:embed="rId4">
            <a:alphaModFix/>
          </a:blip>
          <a:stretch>
            <a:fillRect/>
          </a:stretch>
        </p:blipFill>
        <p:spPr>
          <a:xfrm>
            <a:off x="76200" y="4358025"/>
            <a:ext cx="2960075" cy="761500"/>
          </a:xfrm>
          <a:prstGeom prst="rect">
            <a:avLst/>
          </a:prstGeom>
          <a:noFill/>
          <a:ln>
            <a:noFill/>
          </a:ln>
        </p:spPr>
      </p:pic>
      <p:pic>
        <p:nvPicPr>
          <p:cNvPr id="172" name="Shape 172"/>
          <p:cNvPicPr preferRelativeResize="0"/>
          <p:nvPr/>
        </p:nvPicPr>
        <p:blipFill>
          <a:blip r:embed="rId5">
            <a:alphaModFix/>
          </a:blip>
          <a:stretch>
            <a:fillRect/>
          </a:stretch>
        </p:blipFill>
        <p:spPr>
          <a:xfrm>
            <a:off x="7839745" y="4173950"/>
            <a:ext cx="633893" cy="649772"/>
          </a:xfrm>
          <a:prstGeom prst="rect">
            <a:avLst/>
          </a:prstGeom>
          <a:noFill/>
          <a:ln>
            <a:noFill/>
          </a:ln>
        </p:spPr>
      </p:pic>
      <p:sp>
        <p:nvSpPr>
          <p:cNvPr id="173" name="Shape 173"/>
          <p:cNvSpPr txBox="1"/>
          <p:nvPr/>
        </p:nvSpPr>
        <p:spPr>
          <a:xfrm>
            <a:off x="7352650" y="4693257"/>
            <a:ext cx="1764600" cy="2421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2300">
                <a:solidFill>
                  <a:srgbClr val="1155CC"/>
                </a:solidFill>
              </a:rPr>
              <a:t>Cloudberry</a:t>
            </a:r>
          </a:p>
        </p:txBody>
      </p:sp>
      <p:sp>
        <p:nvSpPr>
          <p:cNvPr id="174" name="Shape 17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64025"/>
            <a:ext cx="8520600" cy="707400"/>
          </a:xfrm>
          <a:prstGeom prst="rect">
            <a:avLst/>
          </a:prstGeom>
        </p:spPr>
        <p:txBody>
          <a:bodyPr anchorCtr="0" anchor="t" bIns="91425" lIns="91425" rIns="91425" wrap="square" tIns="91425">
            <a:noAutofit/>
          </a:bodyPr>
          <a:lstStyle/>
          <a:p>
            <a:pPr indent="0" lvl="0" marL="0">
              <a:spcBef>
                <a:spcPts val="0"/>
              </a:spcBef>
              <a:buNone/>
            </a:pPr>
            <a:r>
              <a:rPr lang="en"/>
              <a:t>What Is A Good Slicing Schedule?</a:t>
            </a:r>
          </a:p>
        </p:txBody>
      </p:sp>
      <p:sp>
        <p:nvSpPr>
          <p:cNvPr id="264" name="Shape 264"/>
          <p:cNvSpPr txBox="1"/>
          <p:nvPr/>
        </p:nvSpPr>
        <p:spPr>
          <a:xfrm>
            <a:off x="1739250" y="1605249"/>
            <a:ext cx="2055900" cy="2547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Schedule S</a:t>
            </a:r>
            <a:r>
              <a:rPr b="1" baseline="-25000" lang="en" sz="1800"/>
              <a:t>1</a:t>
            </a:r>
          </a:p>
        </p:txBody>
      </p:sp>
      <p:sp>
        <p:nvSpPr>
          <p:cNvPr id="265" name="Shape 265"/>
          <p:cNvSpPr/>
          <p:nvPr/>
        </p:nvSpPr>
        <p:spPr>
          <a:xfrm>
            <a:off x="502800" y="934525"/>
            <a:ext cx="4131657" cy="17417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triangle"/>
          </a:ln>
        </p:spPr>
      </p:sp>
      <p:sp>
        <p:nvSpPr>
          <p:cNvPr id="266" name="Shape 266"/>
          <p:cNvSpPr txBox="1"/>
          <p:nvPr/>
        </p:nvSpPr>
        <p:spPr>
          <a:xfrm>
            <a:off x="2191575" y="604700"/>
            <a:ext cx="736500" cy="289800"/>
          </a:xfrm>
          <a:prstGeom prst="rect">
            <a:avLst/>
          </a:prstGeom>
          <a:noFill/>
          <a:ln>
            <a:noFill/>
          </a:ln>
        </p:spPr>
        <p:txBody>
          <a:bodyPr anchorCtr="0" anchor="ctr" bIns="183675" lIns="183675" rIns="183675" wrap="square" tIns="183675">
            <a:noAutofit/>
          </a:bodyPr>
          <a:lstStyle/>
          <a:p>
            <a:pPr indent="0" lvl="0" marL="0" rtl="0" algn="ctr">
              <a:spcBef>
                <a:spcPts val="0"/>
              </a:spcBef>
              <a:buNone/>
            </a:pPr>
            <a:r>
              <a:rPr lang="en" sz="1800">
                <a:solidFill>
                  <a:srgbClr val="CC0000"/>
                </a:solidFill>
              </a:rPr>
              <a:t>Q</a:t>
            </a:r>
          </a:p>
        </p:txBody>
      </p:sp>
      <p:grpSp>
        <p:nvGrpSpPr>
          <p:cNvPr id="267" name="Shape 267"/>
          <p:cNvGrpSpPr/>
          <p:nvPr/>
        </p:nvGrpSpPr>
        <p:grpSpPr>
          <a:xfrm>
            <a:off x="267300" y="1072950"/>
            <a:ext cx="8418550" cy="539350"/>
            <a:chOff x="267300" y="1301550"/>
            <a:chExt cx="8418550" cy="539350"/>
          </a:xfrm>
        </p:grpSpPr>
        <p:cxnSp>
          <p:nvCxnSpPr>
            <p:cNvPr id="268" name="Shape 268"/>
            <p:cNvCxnSpPr/>
            <p:nvPr/>
          </p:nvCxnSpPr>
          <p:spPr>
            <a:xfrm flipH="1">
              <a:off x="511075" y="1371238"/>
              <a:ext cx="600" cy="139500"/>
            </a:xfrm>
            <a:prstGeom prst="straightConnector1">
              <a:avLst/>
            </a:prstGeom>
            <a:noFill/>
            <a:ln cap="flat" cmpd="sng" w="76200">
              <a:solidFill>
                <a:srgbClr val="000000"/>
              </a:solidFill>
              <a:prstDash val="solid"/>
              <a:round/>
              <a:headEnd len="lg" w="lg" type="none"/>
              <a:tailEnd len="lg" w="lg" type="none"/>
            </a:ln>
          </p:spPr>
        </p:cxnSp>
        <p:cxnSp>
          <p:nvCxnSpPr>
            <p:cNvPr id="269" name="Shape 269"/>
            <p:cNvCxnSpPr/>
            <p:nvPr/>
          </p:nvCxnSpPr>
          <p:spPr>
            <a:xfrm flipH="1" rot="10800000">
              <a:off x="511796" y="1445276"/>
              <a:ext cx="7174200" cy="2400"/>
            </a:xfrm>
            <a:prstGeom prst="straightConnector1">
              <a:avLst/>
            </a:prstGeom>
            <a:noFill/>
            <a:ln cap="flat" cmpd="sng" w="38100">
              <a:solidFill>
                <a:srgbClr val="000000"/>
              </a:solidFill>
              <a:prstDash val="solid"/>
              <a:round/>
              <a:headEnd len="lg" w="lg" type="none"/>
              <a:tailEnd len="lg" w="lg" type="triangle"/>
            </a:ln>
          </p:spPr>
        </p:cxnSp>
        <p:sp>
          <p:nvSpPr>
            <p:cNvPr id="270" name="Shape 270"/>
            <p:cNvSpPr txBox="1"/>
            <p:nvPr/>
          </p:nvSpPr>
          <p:spPr>
            <a:xfrm>
              <a:off x="7325650" y="1301550"/>
              <a:ext cx="1360200" cy="334500"/>
            </a:xfrm>
            <a:prstGeom prst="rect">
              <a:avLst/>
            </a:prstGeom>
            <a:noFill/>
            <a:ln>
              <a:noFill/>
            </a:ln>
          </p:spPr>
          <p:txBody>
            <a:bodyPr anchorCtr="0" anchor="t" bIns="183675" lIns="183675" rIns="183675" wrap="square" tIns="183675">
              <a:noAutofit/>
            </a:bodyPr>
            <a:lstStyle/>
            <a:p>
              <a:pPr indent="0" lvl="0" marL="0" rtl="0" algn="ctr">
                <a:spcBef>
                  <a:spcPts val="0"/>
                </a:spcBef>
                <a:buNone/>
              </a:pPr>
              <a:r>
                <a:rPr b="1" lang="en" sz="1800"/>
                <a:t>seconds </a:t>
              </a:r>
            </a:p>
          </p:txBody>
        </p:sp>
        <p:sp>
          <p:nvSpPr>
            <p:cNvPr id="271" name="Shape 271"/>
            <p:cNvSpPr txBox="1"/>
            <p:nvPr/>
          </p:nvSpPr>
          <p:spPr>
            <a:xfrm>
              <a:off x="2673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0</a:t>
              </a:r>
            </a:p>
          </p:txBody>
        </p:sp>
        <p:cxnSp>
          <p:nvCxnSpPr>
            <p:cNvPr id="272" name="Shape 272"/>
            <p:cNvCxnSpPr/>
            <p:nvPr/>
          </p:nvCxnSpPr>
          <p:spPr>
            <a:xfrm>
              <a:off x="11979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273" name="Shape 273"/>
            <p:cNvCxnSpPr/>
            <p:nvPr/>
          </p:nvCxnSpPr>
          <p:spPr>
            <a:xfrm>
              <a:off x="18759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274" name="Shape 274"/>
            <p:cNvSpPr txBox="1"/>
            <p:nvPr/>
          </p:nvSpPr>
          <p:spPr>
            <a:xfrm>
              <a:off x="9531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1</a:t>
              </a:r>
            </a:p>
          </p:txBody>
        </p:sp>
        <p:sp>
          <p:nvSpPr>
            <p:cNvPr id="275" name="Shape 275"/>
            <p:cNvSpPr txBox="1"/>
            <p:nvPr/>
          </p:nvSpPr>
          <p:spPr>
            <a:xfrm>
              <a:off x="16389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2</a:t>
              </a:r>
            </a:p>
          </p:txBody>
        </p:sp>
        <p:cxnSp>
          <p:nvCxnSpPr>
            <p:cNvPr id="276" name="Shape 276"/>
            <p:cNvCxnSpPr/>
            <p:nvPr/>
          </p:nvCxnSpPr>
          <p:spPr>
            <a:xfrm>
              <a:off x="25695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277" name="Shape 277"/>
            <p:cNvCxnSpPr/>
            <p:nvPr/>
          </p:nvCxnSpPr>
          <p:spPr>
            <a:xfrm>
              <a:off x="32475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278" name="Shape 278"/>
            <p:cNvSpPr txBox="1"/>
            <p:nvPr/>
          </p:nvSpPr>
          <p:spPr>
            <a:xfrm>
              <a:off x="23247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3</a:t>
              </a:r>
            </a:p>
          </p:txBody>
        </p:sp>
        <p:sp>
          <p:nvSpPr>
            <p:cNvPr id="279" name="Shape 279"/>
            <p:cNvSpPr txBox="1"/>
            <p:nvPr/>
          </p:nvSpPr>
          <p:spPr>
            <a:xfrm>
              <a:off x="30105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4</a:t>
              </a:r>
            </a:p>
          </p:txBody>
        </p:sp>
        <p:cxnSp>
          <p:nvCxnSpPr>
            <p:cNvPr id="280" name="Shape 280"/>
            <p:cNvCxnSpPr/>
            <p:nvPr/>
          </p:nvCxnSpPr>
          <p:spPr>
            <a:xfrm>
              <a:off x="39411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281" name="Shape 281"/>
            <p:cNvCxnSpPr/>
            <p:nvPr/>
          </p:nvCxnSpPr>
          <p:spPr>
            <a:xfrm>
              <a:off x="46191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282" name="Shape 282"/>
            <p:cNvSpPr txBox="1"/>
            <p:nvPr/>
          </p:nvSpPr>
          <p:spPr>
            <a:xfrm>
              <a:off x="36963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5</a:t>
              </a:r>
            </a:p>
          </p:txBody>
        </p:sp>
        <p:sp>
          <p:nvSpPr>
            <p:cNvPr id="283" name="Shape 283"/>
            <p:cNvSpPr txBox="1"/>
            <p:nvPr/>
          </p:nvSpPr>
          <p:spPr>
            <a:xfrm>
              <a:off x="43821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6</a:t>
              </a:r>
            </a:p>
          </p:txBody>
        </p:sp>
        <p:cxnSp>
          <p:nvCxnSpPr>
            <p:cNvPr id="284" name="Shape 284"/>
            <p:cNvCxnSpPr/>
            <p:nvPr/>
          </p:nvCxnSpPr>
          <p:spPr>
            <a:xfrm>
              <a:off x="53127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285" name="Shape 285"/>
            <p:cNvCxnSpPr/>
            <p:nvPr/>
          </p:nvCxnSpPr>
          <p:spPr>
            <a:xfrm>
              <a:off x="59907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286" name="Shape 286"/>
            <p:cNvSpPr txBox="1"/>
            <p:nvPr/>
          </p:nvSpPr>
          <p:spPr>
            <a:xfrm>
              <a:off x="50679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7</a:t>
              </a:r>
            </a:p>
          </p:txBody>
        </p:sp>
        <p:sp>
          <p:nvSpPr>
            <p:cNvPr id="287" name="Shape 287"/>
            <p:cNvSpPr txBox="1"/>
            <p:nvPr/>
          </p:nvSpPr>
          <p:spPr>
            <a:xfrm>
              <a:off x="57537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8</a:t>
              </a:r>
            </a:p>
          </p:txBody>
        </p:sp>
        <p:cxnSp>
          <p:nvCxnSpPr>
            <p:cNvPr id="288" name="Shape 288"/>
            <p:cNvCxnSpPr/>
            <p:nvPr/>
          </p:nvCxnSpPr>
          <p:spPr>
            <a:xfrm>
              <a:off x="66765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289" name="Shape 289"/>
            <p:cNvSpPr txBox="1"/>
            <p:nvPr/>
          </p:nvSpPr>
          <p:spPr>
            <a:xfrm>
              <a:off x="64395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9</a:t>
              </a:r>
            </a:p>
          </p:txBody>
        </p:sp>
      </p:grpSp>
      <p:cxnSp>
        <p:nvCxnSpPr>
          <p:cNvPr id="290" name="Shape 290"/>
          <p:cNvCxnSpPr/>
          <p:nvPr/>
        </p:nvCxnSpPr>
        <p:spPr>
          <a:xfrm>
            <a:off x="4615950" y="921214"/>
            <a:ext cx="7200" cy="305700"/>
          </a:xfrm>
          <a:prstGeom prst="straightConnector1">
            <a:avLst/>
          </a:prstGeom>
          <a:noFill/>
          <a:ln cap="flat" cmpd="sng" w="38100">
            <a:solidFill>
              <a:srgbClr val="CC0000"/>
            </a:solidFill>
            <a:prstDash val="solid"/>
            <a:round/>
            <a:headEnd len="lg" w="lg" type="none"/>
            <a:tailEnd len="lg" w="lg" type="none"/>
          </a:ln>
        </p:spPr>
      </p:cxnSp>
      <p:grpSp>
        <p:nvGrpSpPr>
          <p:cNvPr id="291" name="Shape 291"/>
          <p:cNvGrpSpPr/>
          <p:nvPr/>
        </p:nvGrpSpPr>
        <p:grpSpPr>
          <a:xfrm>
            <a:off x="267300" y="1900100"/>
            <a:ext cx="8418550" cy="1331449"/>
            <a:chOff x="267300" y="2128700"/>
            <a:chExt cx="8418550" cy="1331449"/>
          </a:xfrm>
        </p:grpSpPr>
        <p:sp>
          <p:nvSpPr>
            <p:cNvPr id="292" name="Shape 292"/>
            <p:cNvSpPr/>
            <p:nvPr/>
          </p:nvSpPr>
          <p:spPr>
            <a:xfrm>
              <a:off x="535326" y="2474150"/>
              <a:ext cx="643273" cy="17417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triangle"/>
            </a:ln>
          </p:spPr>
        </p:sp>
        <p:sp>
          <p:nvSpPr>
            <p:cNvPr id="293" name="Shape 293"/>
            <p:cNvSpPr/>
            <p:nvPr/>
          </p:nvSpPr>
          <p:spPr>
            <a:xfrm>
              <a:off x="1283675" y="2474150"/>
              <a:ext cx="1967858" cy="17417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triangle"/>
            </a:ln>
          </p:spPr>
        </p:sp>
        <p:grpSp>
          <p:nvGrpSpPr>
            <p:cNvPr id="294" name="Shape 294"/>
            <p:cNvGrpSpPr/>
            <p:nvPr/>
          </p:nvGrpSpPr>
          <p:grpSpPr>
            <a:xfrm>
              <a:off x="267300" y="2673150"/>
              <a:ext cx="8418550" cy="539350"/>
              <a:chOff x="267300" y="1301550"/>
              <a:chExt cx="8418550" cy="539350"/>
            </a:xfrm>
          </p:grpSpPr>
          <p:cxnSp>
            <p:nvCxnSpPr>
              <p:cNvPr id="295" name="Shape 295"/>
              <p:cNvCxnSpPr/>
              <p:nvPr/>
            </p:nvCxnSpPr>
            <p:spPr>
              <a:xfrm flipH="1">
                <a:off x="511075" y="1371238"/>
                <a:ext cx="600" cy="139500"/>
              </a:xfrm>
              <a:prstGeom prst="straightConnector1">
                <a:avLst/>
              </a:prstGeom>
              <a:noFill/>
              <a:ln cap="flat" cmpd="sng" w="76200">
                <a:solidFill>
                  <a:srgbClr val="000000"/>
                </a:solidFill>
                <a:prstDash val="solid"/>
                <a:round/>
                <a:headEnd len="lg" w="lg" type="none"/>
                <a:tailEnd len="lg" w="lg" type="none"/>
              </a:ln>
            </p:spPr>
          </p:cxnSp>
          <p:cxnSp>
            <p:nvCxnSpPr>
              <p:cNvPr id="296" name="Shape 296"/>
              <p:cNvCxnSpPr/>
              <p:nvPr/>
            </p:nvCxnSpPr>
            <p:spPr>
              <a:xfrm flipH="1" rot="10800000">
                <a:off x="511796" y="1445276"/>
                <a:ext cx="7174200" cy="2400"/>
              </a:xfrm>
              <a:prstGeom prst="straightConnector1">
                <a:avLst/>
              </a:prstGeom>
              <a:noFill/>
              <a:ln cap="flat" cmpd="sng" w="38100">
                <a:solidFill>
                  <a:srgbClr val="000000"/>
                </a:solidFill>
                <a:prstDash val="solid"/>
                <a:round/>
                <a:headEnd len="lg" w="lg" type="none"/>
                <a:tailEnd len="lg" w="lg" type="triangle"/>
              </a:ln>
            </p:spPr>
          </p:cxnSp>
          <p:sp>
            <p:nvSpPr>
              <p:cNvPr id="297" name="Shape 297"/>
              <p:cNvSpPr txBox="1"/>
              <p:nvPr/>
            </p:nvSpPr>
            <p:spPr>
              <a:xfrm>
                <a:off x="7325650" y="1301550"/>
                <a:ext cx="1360200" cy="334500"/>
              </a:xfrm>
              <a:prstGeom prst="rect">
                <a:avLst/>
              </a:prstGeom>
              <a:noFill/>
              <a:ln>
                <a:noFill/>
              </a:ln>
            </p:spPr>
            <p:txBody>
              <a:bodyPr anchorCtr="0" anchor="t" bIns="183675" lIns="183675" rIns="183675" wrap="square" tIns="183675">
                <a:noAutofit/>
              </a:bodyPr>
              <a:lstStyle/>
              <a:p>
                <a:pPr indent="0" lvl="0" marL="0" rtl="0" algn="ctr">
                  <a:spcBef>
                    <a:spcPts val="0"/>
                  </a:spcBef>
                  <a:buNone/>
                </a:pPr>
                <a:r>
                  <a:rPr b="1" lang="en" sz="1800"/>
                  <a:t>seconds </a:t>
                </a:r>
              </a:p>
            </p:txBody>
          </p:sp>
          <p:sp>
            <p:nvSpPr>
              <p:cNvPr id="298" name="Shape 298"/>
              <p:cNvSpPr txBox="1"/>
              <p:nvPr/>
            </p:nvSpPr>
            <p:spPr>
              <a:xfrm>
                <a:off x="2673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0</a:t>
                </a:r>
              </a:p>
            </p:txBody>
          </p:sp>
          <p:cxnSp>
            <p:nvCxnSpPr>
              <p:cNvPr id="299" name="Shape 299"/>
              <p:cNvCxnSpPr/>
              <p:nvPr/>
            </p:nvCxnSpPr>
            <p:spPr>
              <a:xfrm>
                <a:off x="11979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300" name="Shape 300"/>
              <p:cNvCxnSpPr/>
              <p:nvPr/>
            </p:nvCxnSpPr>
            <p:spPr>
              <a:xfrm>
                <a:off x="18759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301" name="Shape 301"/>
              <p:cNvSpPr txBox="1"/>
              <p:nvPr/>
            </p:nvSpPr>
            <p:spPr>
              <a:xfrm>
                <a:off x="9531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1</a:t>
                </a:r>
              </a:p>
            </p:txBody>
          </p:sp>
          <p:sp>
            <p:nvSpPr>
              <p:cNvPr id="302" name="Shape 302"/>
              <p:cNvSpPr txBox="1"/>
              <p:nvPr/>
            </p:nvSpPr>
            <p:spPr>
              <a:xfrm>
                <a:off x="16389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2</a:t>
                </a:r>
              </a:p>
            </p:txBody>
          </p:sp>
          <p:cxnSp>
            <p:nvCxnSpPr>
              <p:cNvPr id="303" name="Shape 303"/>
              <p:cNvCxnSpPr/>
              <p:nvPr/>
            </p:nvCxnSpPr>
            <p:spPr>
              <a:xfrm>
                <a:off x="25695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304" name="Shape 304"/>
              <p:cNvCxnSpPr/>
              <p:nvPr/>
            </p:nvCxnSpPr>
            <p:spPr>
              <a:xfrm>
                <a:off x="32475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305" name="Shape 305"/>
              <p:cNvSpPr txBox="1"/>
              <p:nvPr/>
            </p:nvSpPr>
            <p:spPr>
              <a:xfrm>
                <a:off x="23247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3</a:t>
                </a:r>
              </a:p>
            </p:txBody>
          </p:sp>
          <p:sp>
            <p:nvSpPr>
              <p:cNvPr id="306" name="Shape 306"/>
              <p:cNvSpPr txBox="1"/>
              <p:nvPr/>
            </p:nvSpPr>
            <p:spPr>
              <a:xfrm>
                <a:off x="30105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4</a:t>
                </a:r>
              </a:p>
            </p:txBody>
          </p:sp>
          <p:cxnSp>
            <p:nvCxnSpPr>
              <p:cNvPr id="307" name="Shape 307"/>
              <p:cNvCxnSpPr/>
              <p:nvPr/>
            </p:nvCxnSpPr>
            <p:spPr>
              <a:xfrm>
                <a:off x="39411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308" name="Shape 308"/>
              <p:cNvCxnSpPr/>
              <p:nvPr/>
            </p:nvCxnSpPr>
            <p:spPr>
              <a:xfrm>
                <a:off x="46191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309" name="Shape 309"/>
              <p:cNvSpPr txBox="1"/>
              <p:nvPr/>
            </p:nvSpPr>
            <p:spPr>
              <a:xfrm>
                <a:off x="36963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5</a:t>
                </a:r>
              </a:p>
            </p:txBody>
          </p:sp>
          <p:sp>
            <p:nvSpPr>
              <p:cNvPr id="310" name="Shape 310"/>
              <p:cNvSpPr txBox="1"/>
              <p:nvPr/>
            </p:nvSpPr>
            <p:spPr>
              <a:xfrm>
                <a:off x="43821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6</a:t>
                </a:r>
              </a:p>
            </p:txBody>
          </p:sp>
          <p:cxnSp>
            <p:nvCxnSpPr>
              <p:cNvPr id="311" name="Shape 311"/>
              <p:cNvCxnSpPr/>
              <p:nvPr/>
            </p:nvCxnSpPr>
            <p:spPr>
              <a:xfrm>
                <a:off x="53127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312" name="Shape 312"/>
              <p:cNvCxnSpPr/>
              <p:nvPr/>
            </p:nvCxnSpPr>
            <p:spPr>
              <a:xfrm>
                <a:off x="59907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313" name="Shape 313"/>
              <p:cNvSpPr txBox="1"/>
              <p:nvPr/>
            </p:nvSpPr>
            <p:spPr>
              <a:xfrm>
                <a:off x="50679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7</a:t>
                </a:r>
              </a:p>
            </p:txBody>
          </p:sp>
          <p:sp>
            <p:nvSpPr>
              <p:cNvPr id="314" name="Shape 314"/>
              <p:cNvSpPr txBox="1"/>
              <p:nvPr/>
            </p:nvSpPr>
            <p:spPr>
              <a:xfrm>
                <a:off x="57537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8</a:t>
                </a:r>
              </a:p>
            </p:txBody>
          </p:sp>
          <p:cxnSp>
            <p:nvCxnSpPr>
              <p:cNvPr id="315" name="Shape 315"/>
              <p:cNvCxnSpPr/>
              <p:nvPr/>
            </p:nvCxnSpPr>
            <p:spPr>
              <a:xfrm>
                <a:off x="66765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316" name="Shape 316"/>
              <p:cNvSpPr txBox="1"/>
              <p:nvPr/>
            </p:nvSpPr>
            <p:spPr>
              <a:xfrm>
                <a:off x="64395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9</a:t>
                </a:r>
              </a:p>
            </p:txBody>
          </p:sp>
        </p:grpSp>
        <p:cxnSp>
          <p:nvCxnSpPr>
            <p:cNvPr id="317" name="Shape 317"/>
            <p:cNvCxnSpPr/>
            <p:nvPr/>
          </p:nvCxnSpPr>
          <p:spPr>
            <a:xfrm>
              <a:off x="1198500" y="2504964"/>
              <a:ext cx="1200" cy="289800"/>
            </a:xfrm>
            <a:prstGeom prst="straightConnector1">
              <a:avLst/>
            </a:prstGeom>
            <a:noFill/>
            <a:ln cap="flat" cmpd="sng" w="38100">
              <a:solidFill>
                <a:srgbClr val="CC0000"/>
              </a:solidFill>
              <a:prstDash val="solid"/>
              <a:round/>
              <a:headEnd len="lg" w="lg" type="none"/>
              <a:tailEnd len="lg" w="lg" type="none"/>
            </a:ln>
          </p:spPr>
        </p:cxnSp>
        <p:cxnSp>
          <p:nvCxnSpPr>
            <p:cNvPr id="318" name="Shape 318"/>
            <p:cNvCxnSpPr/>
            <p:nvPr/>
          </p:nvCxnSpPr>
          <p:spPr>
            <a:xfrm>
              <a:off x="3253200" y="2523964"/>
              <a:ext cx="1200" cy="289800"/>
            </a:xfrm>
            <a:prstGeom prst="straightConnector1">
              <a:avLst/>
            </a:prstGeom>
            <a:noFill/>
            <a:ln cap="flat" cmpd="sng" w="38100">
              <a:solidFill>
                <a:srgbClr val="CC0000"/>
              </a:solidFill>
              <a:prstDash val="solid"/>
              <a:round/>
              <a:headEnd len="lg" w="lg" type="none"/>
              <a:tailEnd len="lg" w="lg" type="none"/>
            </a:ln>
          </p:spPr>
        </p:cxnSp>
        <p:sp>
          <p:nvSpPr>
            <p:cNvPr id="319" name="Shape 319"/>
            <p:cNvSpPr/>
            <p:nvPr/>
          </p:nvSpPr>
          <p:spPr>
            <a:xfrm>
              <a:off x="3294025" y="2474150"/>
              <a:ext cx="626536" cy="17417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triangle"/>
            </a:ln>
          </p:spPr>
        </p:sp>
        <p:cxnSp>
          <p:nvCxnSpPr>
            <p:cNvPr id="320" name="Shape 320"/>
            <p:cNvCxnSpPr/>
            <p:nvPr/>
          </p:nvCxnSpPr>
          <p:spPr>
            <a:xfrm>
              <a:off x="3936050" y="2507352"/>
              <a:ext cx="1200" cy="289800"/>
            </a:xfrm>
            <a:prstGeom prst="straightConnector1">
              <a:avLst/>
            </a:prstGeom>
            <a:noFill/>
            <a:ln cap="flat" cmpd="sng" w="38100">
              <a:solidFill>
                <a:srgbClr val="CC0000"/>
              </a:solidFill>
              <a:prstDash val="solid"/>
              <a:round/>
              <a:headEnd len="lg" w="lg" type="none"/>
              <a:tailEnd len="lg" w="lg" type="none"/>
            </a:ln>
          </p:spPr>
        </p:cxnSp>
        <p:sp>
          <p:nvSpPr>
            <p:cNvPr id="321" name="Shape 321"/>
            <p:cNvSpPr/>
            <p:nvPr/>
          </p:nvSpPr>
          <p:spPr>
            <a:xfrm>
              <a:off x="4026875" y="2474150"/>
              <a:ext cx="1910885" cy="17417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triangle"/>
            </a:ln>
          </p:spPr>
        </p:sp>
        <p:cxnSp>
          <p:nvCxnSpPr>
            <p:cNvPr id="322" name="Shape 322"/>
            <p:cNvCxnSpPr/>
            <p:nvPr/>
          </p:nvCxnSpPr>
          <p:spPr>
            <a:xfrm>
              <a:off x="5993450" y="2493114"/>
              <a:ext cx="6000" cy="316200"/>
            </a:xfrm>
            <a:prstGeom prst="straightConnector1">
              <a:avLst/>
            </a:prstGeom>
            <a:noFill/>
            <a:ln cap="flat" cmpd="sng" w="38100">
              <a:solidFill>
                <a:srgbClr val="CC0000"/>
              </a:solidFill>
              <a:prstDash val="solid"/>
              <a:round/>
              <a:headEnd len="lg" w="lg" type="none"/>
              <a:tailEnd len="lg" w="lg" type="none"/>
            </a:ln>
          </p:spPr>
        </p:cxnSp>
        <p:sp>
          <p:nvSpPr>
            <p:cNvPr id="323" name="Shape 323"/>
            <p:cNvSpPr txBox="1"/>
            <p:nvPr/>
          </p:nvSpPr>
          <p:spPr>
            <a:xfrm>
              <a:off x="438975" y="2128700"/>
              <a:ext cx="736500" cy="289800"/>
            </a:xfrm>
            <a:prstGeom prst="rect">
              <a:avLst/>
            </a:prstGeom>
            <a:noFill/>
            <a:ln>
              <a:noFill/>
            </a:ln>
          </p:spPr>
          <p:txBody>
            <a:bodyPr anchorCtr="0" anchor="ctr" bIns="183675" lIns="183675" rIns="183675" wrap="square" tIns="183675">
              <a:noAutofit/>
            </a:bodyPr>
            <a:lstStyle/>
            <a:p>
              <a:pPr indent="0" lvl="0" marL="0" rtl="0" algn="ctr">
                <a:spcBef>
                  <a:spcPts val="0"/>
                </a:spcBef>
                <a:buNone/>
              </a:pPr>
              <a:r>
                <a:rPr lang="en" sz="1800">
                  <a:solidFill>
                    <a:srgbClr val="CC0000"/>
                  </a:solidFill>
                </a:rPr>
                <a:t>Q</a:t>
              </a:r>
              <a:r>
                <a:rPr baseline="-25000" lang="en" sz="1800">
                  <a:solidFill>
                    <a:srgbClr val="CC0000"/>
                  </a:solidFill>
                </a:rPr>
                <a:t>1</a:t>
              </a:r>
            </a:p>
          </p:txBody>
        </p:sp>
        <p:sp>
          <p:nvSpPr>
            <p:cNvPr id="324" name="Shape 324"/>
            <p:cNvSpPr txBox="1"/>
            <p:nvPr/>
          </p:nvSpPr>
          <p:spPr>
            <a:xfrm>
              <a:off x="1734375" y="2128700"/>
              <a:ext cx="736500" cy="289800"/>
            </a:xfrm>
            <a:prstGeom prst="rect">
              <a:avLst/>
            </a:prstGeom>
            <a:noFill/>
            <a:ln>
              <a:noFill/>
            </a:ln>
          </p:spPr>
          <p:txBody>
            <a:bodyPr anchorCtr="0" anchor="ctr" bIns="183675" lIns="183675" rIns="183675" wrap="square" tIns="183675">
              <a:noAutofit/>
            </a:bodyPr>
            <a:lstStyle/>
            <a:p>
              <a:pPr indent="0" lvl="0" marL="0" rtl="0" algn="ctr">
                <a:spcBef>
                  <a:spcPts val="0"/>
                </a:spcBef>
                <a:buNone/>
              </a:pPr>
              <a:r>
                <a:rPr lang="en" sz="1800">
                  <a:solidFill>
                    <a:srgbClr val="CC0000"/>
                  </a:solidFill>
                </a:rPr>
                <a:t>Q</a:t>
              </a:r>
              <a:r>
                <a:rPr baseline="-25000" lang="en" sz="1800">
                  <a:solidFill>
                    <a:srgbClr val="CC0000"/>
                  </a:solidFill>
                </a:rPr>
                <a:t>2</a:t>
              </a:r>
            </a:p>
          </p:txBody>
        </p:sp>
        <p:sp>
          <p:nvSpPr>
            <p:cNvPr id="325" name="Shape 325"/>
            <p:cNvSpPr txBox="1"/>
            <p:nvPr/>
          </p:nvSpPr>
          <p:spPr>
            <a:xfrm>
              <a:off x="3182175" y="2128700"/>
              <a:ext cx="736500" cy="289800"/>
            </a:xfrm>
            <a:prstGeom prst="rect">
              <a:avLst/>
            </a:prstGeom>
            <a:noFill/>
            <a:ln>
              <a:noFill/>
            </a:ln>
          </p:spPr>
          <p:txBody>
            <a:bodyPr anchorCtr="0" anchor="ctr" bIns="183675" lIns="183675" rIns="183675" wrap="square" tIns="183675">
              <a:noAutofit/>
            </a:bodyPr>
            <a:lstStyle/>
            <a:p>
              <a:pPr indent="0" lvl="0" marL="0" rtl="0" algn="ctr">
                <a:spcBef>
                  <a:spcPts val="0"/>
                </a:spcBef>
                <a:buNone/>
              </a:pPr>
              <a:r>
                <a:rPr lang="en" sz="1800">
                  <a:solidFill>
                    <a:srgbClr val="CC0000"/>
                  </a:solidFill>
                </a:rPr>
                <a:t>Q</a:t>
              </a:r>
              <a:r>
                <a:rPr baseline="-25000" lang="en" sz="1800">
                  <a:solidFill>
                    <a:srgbClr val="CC0000"/>
                  </a:solidFill>
                </a:rPr>
                <a:t>3</a:t>
              </a:r>
            </a:p>
          </p:txBody>
        </p:sp>
        <p:sp>
          <p:nvSpPr>
            <p:cNvPr id="326" name="Shape 326"/>
            <p:cNvSpPr txBox="1"/>
            <p:nvPr/>
          </p:nvSpPr>
          <p:spPr>
            <a:xfrm>
              <a:off x="4553775" y="2128700"/>
              <a:ext cx="736500" cy="289800"/>
            </a:xfrm>
            <a:prstGeom prst="rect">
              <a:avLst/>
            </a:prstGeom>
            <a:noFill/>
            <a:ln>
              <a:noFill/>
            </a:ln>
          </p:spPr>
          <p:txBody>
            <a:bodyPr anchorCtr="0" anchor="ctr" bIns="183675" lIns="183675" rIns="183675" wrap="square" tIns="183675">
              <a:noAutofit/>
            </a:bodyPr>
            <a:lstStyle/>
            <a:p>
              <a:pPr indent="0" lvl="0" marL="0" rtl="0" algn="ctr">
                <a:spcBef>
                  <a:spcPts val="0"/>
                </a:spcBef>
                <a:buNone/>
              </a:pPr>
              <a:r>
                <a:rPr lang="en" sz="1800">
                  <a:solidFill>
                    <a:srgbClr val="CC0000"/>
                  </a:solidFill>
                </a:rPr>
                <a:t>Q</a:t>
              </a:r>
              <a:r>
                <a:rPr baseline="-25000" lang="en" sz="1800">
                  <a:solidFill>
                    <a:srgbClr val="CC0000"/>
                  </a:solidFill>
                </a:rPr>
                <a:t>4</a:t>
              </a:r>
            </a:p>
          </p:txBody>
        </p:sp>
        <p:cxnSp>
          <p:nvCxnSpPr>
            <p:cNvPr id="327" name="Shape 327"/>
            <p:cNvCxnSpPr/>
            <p:nvPr/>
          </p:nvCxnSpPr>
          <p:spPr>
            <a:xfrm>
              <a:off x="1898575" y="2778525"/>
              <a:ext cx="1338600" cy="0"/>
            </a:xfrm>
            <a:prstGeom prst="straightConnector1">
              <a:avLst/>
            </a:prstGeom>
            <a:noFill/>
            <a:ln cap="flat" cmpd="sng" w="76200">
              <a:solidFill>
                <a:srgbClr val="CC0000"/>
              </a:solidFill>
              <a:prstDash val="solid"/>
              <a:round/>
              <a:headEnd len="lg" w="lg" type="none"/>
              <a:tailEnd len="lg" w="lg" type="none"/>
            </a:ln>
          </p:spPr>
        </p:cxnSp>
        <p:cxnSp>
          <p:nvCxnSpPr>
            <p:cNvPr id="328" name="Shape 328"/>
            <p:cNvCxnSpPr/>
            <p:nvPr/>
          </p:nvCxnSpPr>
          <p:spPr>
            <a:xfrm>
              <a:off x="4641775" y="2778525"/>
              <a:ext cx="1338600" cy="0"/>
            </a:xfrm>
            <a:prstGeom prst="straightConnector1">
              <a:avLst/>
            </a:prstGeom>
            <a:noFill/>
            <a:ln cap="flat" cmpd="sng" w="76200">
              <a:solidFill>
                <a:srgbClr val="CC0000"/>
              </a:solidFill>
              <a:prstDash val="solid"/>
              <a:round/>
              <a:headEnd len="lg" w="lg" type="none"/>
              <a:tailEnd len="lg" w="lg" type="none"/>
            </a:ln>
          </p:spPr>
        </p:cxnSp>
        <p:sp>
          <p:nvSpPr>
            <p:cNvPr id="329" name="Shape 329"/>
            <p:cNvSpPr txBox="1"/>
            <p:nvPr/>
          </p:nvSpPr>
          <p:spPr>
            <a:xfrm>
              <a:off x="1739250" y="3205449"/>
              <a:ext cx="2055900" cy="2547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Schedule S</a:t>
              </a:r>
              <a:r>
                <a:rPr b="1" baseline="-25000" lang="en" sz="1800"/>
                <a:t>2</a:t>
              </a:r>
            </a:p>
          </p:txBody>
        </p:sp>
      </p:grpSp>
      <p:grpSp>
        <p:nvGrpSpPr>
          <p:cNvPr id="330" name="Shape 330"/>
          <p:cNvGrpSpPr/>
          <p:nvPr/>
        </p:nvGrpSpPr>
        <p:grpSpPr>
          <a:xfrm>
            <a:off x="267300" y="3347900"/>
            <a:ext cx="8418550" cy="1331449"/>
            <a:chOff x="267300" y="3576500"/>
            <a:chExt cx="8418550" cy="1331449"/>
          </a:xfrm>
        </p:grpSpPr>
        <p:sp>
          <p:nvSpPr>
            <p:cNvPr id="331" name="Shape 331"/>
            <p:cNvSpPr/>
            <p:nvPr/>
          </p:nvSpPr>
          <p:spPr>
            <a:xfrm>
              <a:off x="535324" y="3921950"/>
              <a:ext cx="1296014" cy="17417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triangle"/>
            </a:ln>
          </p:spPr>
        </p:sp>
        <p:grpSp>
          <p:nvGrpSpPr>
            <p:cNvPr id="332" name="Shape 332"/>
            <p:cNvGrpSpPr/>
            <p:nvPr/>
          </p:nvGrpSpPr>
          <p:grpSpPr>
            <a:xfrm>
              <a:off x="267300" y="4120950"/>
              <a:ext cx="8418550" cy="539350"/>
              <a:chOff x="267300" y="1301550"/>
              <a:chExt cx="8418550" cy="539350"/>
            </a:xfrm>
          </p:grpSpPr>
          <p:cxnSp>
            <p:nvCxnSpPr>
              <p:cNvPr id="333" name="Shape 333"/>
              <p:cNvCxnSpPr/>
              <p:nvPr/>
            </p:nvCxnSpPr>
            <p:spPr>
              <a:xfrm flipH="1">
                <a:off x="511075" y="1371238"/>
                <a:ext cx="600" cy="139500"/>
              </a:xfrm>
              <a:prstGeom prst="straightConnector1">
                <a:avLst/>
              </a:prstGeom>
              <a:noFill/>
              <a:ln cap="flat" cmpd="sng" w="76200">
                <a:solidFill>
                  <a:srgbClr val="000000"/>
                </a:solidFill>
                <a:prstDash val="solid"/>
                <a:round/>
                <a:headEnd len="lg" w="lg" type="none"/>
                <a:tailEnd len="lg" w="lg" type="none"/>
              </a:ln>
            </p:spPr>
          </p:cxnSp>
          <p:cxnSp>
            <p:nvCxnSpPr>
              <p:cNvPr id="334" name="Shape 334"/>
              <p:cNvCxnSpPr/>
              <p:nvPr/>
            </p:nvCxnSpPr>
            <p:spPr>
              <a:xfrm flipH="1" rot="10800000">
                <a:off x="511796" y="1445276"/>
                <a:ext cx="7174200" cy="2400"/>
              </a:xfrm>
              <a:prstGeom prst="straightConnector1">
                <a:avLst/>
              </a:prstGeom>
              <a:noFill/>
              <a:ln cap="flat" cmpd="sng" w="38100">
                <a:solidFill>
                  <a:srgbClr val="000000"/>
                </a:solidFill>
                <a:prstDash val="solid"/>
                <a:round/>
                <a:headEnd len="lg" w="lg" type="none"/>
                <a:tailEnd len="lg" w="lg" type="triangle"/>
              </a:ln>
            </p:spPr>
          </p:cxnSp>
          <p:sp>
            <p:nvSpPr>
              <p:cNvPr id="335" name="Shape 335"/>
              <p:cNvSpPr txBox="1"/>
              <p:nvPr/>
            </p:nvSpPr>
            <p:spPr>
              <a:xfrm>
                <a:off x="7325650" y="1301550"/>
                <a:ext cx="1360200" cy="334500"/>
              </a:xfrm>
              <a:prstGeom prst="rect">
                <a:avLst/>
              </a:prstGeom>
              <a:noFill/>
              <a:ln>
                <a:noFill/>
              </a:ln>
            </p:spPr>
            <p:txBody>
              <a:bodyPr anchorCtr="0" anchor="t" bIns="183675" lIns="183675" rIns="183675" wrap="square" tIns="183675">
                <a:noAutofit/>
              </a:bodyPr>
              <a:lstStyle/>
              <a:p>
                <a:pPr indent="0" lvl="0" marL="0" rtl="0" algn="ctr">
                  <a:spcBef>
                    <a:spcPts val="0"/>
                  </a:spcBef>
                  <a:buNone/>
                </a:pPr>
                <a:r>
                  <a:rPr b="1" lang="en" sz="1800"/>
                  <a:t>seconds </a:t>
                </a:r>
              </a:p>
            </p:txBody>
          </p:sp>
          <p:sp>
            <p:nvSpPr>
              <p:cNvPr id="336" name="Shape 336"/>
              <p:cNvSpPr txBox="1"/>
              <p:nvPr/>
            </p:nvSpPr>
            <p:spPr>
              <a:xfrm>
                <a:off x="2673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0</a:t>
                </a:r>
              </a:p>
            </p:txBody>
          </p:sp>
          <p:cxnSp>
            <p:nvCxnSpPr>
              <p:cNvPr id="337" name="Shape 337"/>
              <p:cNvCxnSpPr/>
              <p:nvPr/>
            </p:nvCxnSpPr>
            <p:spPr>
              <a:xfrm>
                <a:off x="11979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338" name="Shape 338"/>
              <p:cNvCxnSpPr/>
              <p:nvPr/>
            </p:nvCxnSpPr>
            <p:spPr>
              <a:xfrm>
                <a:off x="18759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339" name="Shape 339"/>
              <p:cNvSpPr txBox="1"/>
              <p:nvPr/>
            </p:nvSpPr>
            <p:spPr>
              <a:xfrm>
                <a:off x="9531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1</a:t>
                </a:r>
              </a:p>
            </p:txBody>
          </p:sp>
          <p:sp>
            <p:nvSpPr>
              <p:cNvPr id="340" name="Shape 340"/>
              <p:cNvSpPr txBox="1"/>
              <p:nvPr/>
            </p:nvSpPr>
            <p:spPr>
              <a:xfrm>
                <a:off x="16389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2</a:t>
                </a:r>
              </a:p>
            </p:txBody>
          </p:sp>
          <p:cxnSp>
            <p:nvCxnSpPr>
              <p:cNvPr id="341" name="Shape 341"/>
              <p:cNvCxnSpPr/>
              <p:nvPr/>
            </p:nvCxnSpPr>
            <p:spPr>
              <a:xfrm>
                <a:off x="25695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342" name="Shape 342"/>
              <p:cNvCxnSpPr/>
              <p:nvPr/>
            </p:nvCxnSpPr>
            <p:spPr>
              <a:xfrm>
                <a:off x="32475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343" name="Shape 343"/>
              <p:cNvSpPr txBox="1"/>
              <p:nvPr/>
            </p:nvSpPr>
            <p:spPr>
              <a:xfrm>
                <a:off x="23247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3</a:t>
                </a:r>
              </a:p>
            </p:txBody>
          </p:sp>
          <p:sp>
            <p:nvSpPr>
              <p:cNvPr id="344" name="Shape 344"/>
              <p:cNvSpPr txBox="1"/>
              <p:nvPr/>
            </p:nvSpPr>
            <p:spPr>
              <a:xfrm>
                <a:off x="30105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4</a:t>
                </a:r>
              </a:p>
            </p:txBody>
          </p:sp>
          <p:cxnSp>
            <p:nvCxnSpPr>
              <p:cNvPr id="345" name="Shape 345"/>
              <p:cNvCxnSpPr/>
              <p:nvPr/>
            </p:nvCxnSpPr>
            <p:spPr>
              <a:xfrm>
                <a:off x="39411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346" name="Shape 346"/>
              <p:cNvCxnSpPr/>
              <p:nvPr/>
            </p:nvCxnSpPr>
            <p:spPr>
              <a:xfrm>
                <a:off x="46191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347" name="Shape 347"/>
              <p:cNvSpPr txBox="1"/>
              <p:nvPr/>
            </p:nvSpPr>
            <p:spPr>
              <a:xfrm>
                <a:off x="36963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5</a:t>
                </a:r>
              </a:p>
            </p:txBody>
          </p:sp>
          <p:sp>
            <p:nvSpPr>
              <p:cNvPr id="348" name="Shape 348"/>
              <p:cNvSpPr txBox="1"/>
              <p:nvPr/>
            </p:nvSpPr>
            <p:spPr>
              <a:xfrm>
                <a:off x="43821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6</a:t>
                </a:r>
              </a:p>
            </p:txBody>
          </p:sp>
          <p:cxnSp>
            <p:nvCxnSpPr>
              <p:cNvPr id="349" name="Shape 349"/>
              <p:cNvCxnSpPr/>
              <p:nvPr/>
            </p:nvCxnSpPr>
            <p:spPr>
              <a:xfrm>
                <a:off x="5312747" y="1382595"/>
                <a:ext cx="900" cy="70200"/>
              </a:xfrm>
              <a:prstGeom prst="straightConnector1">
                <a:avLst/>
              </a:prstGeom>
              <a:noFill/>
              <a:ln cap="flat" cmpd="sng" w="76200">
                <a:solidFill>
                  <a:srgbClr val="000000"/>
                </a:solidFill>
                <a:prstDash val="solid"/>
                <a:round/>
                <a:headEnd len="lg" w="lg" type="none"/>
                <a:tailEnd len="lg" w="lg" type="none"/>
              </a:ln>
            </p:spPr>
          </p:cxnSp>
          <p:cxnSp>
            <p:nvCxnSpPr>
              <p:cNvPr id="350" name="Shape 350"/>
              <p:cNvCxnSpPr/>
              <p:nvPr/>
            </p:nvCxnSpPr>
            <p:spPr>
              <a:xfrm>
                <a:off x="59907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351" name="Shape 351"/>
              <p:cNvSpPr txBox="1"/>
              <p:nvPr/>
            </p:nvSpPr>
            <p:spPr>
              <a:xfrm>
                <a:off x="50679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7</a:t>
                </a:r>
              </a:p>
            </p:txBody>
          </p:sp>
          <p:sp>
            <p:nvSpPr>
              <p:cNvPr id="352" name="Shape 352"/>
              <p:cNvSpPr txBox="1"/>
              <p:nvPr/>
            </p:nvSpPr>
            <p:spPr>
              <a:xfrm>
                <a:off x="57537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8</a:t>
                </a:r>
              </a:p>
            </p:txBody>
          </p:sp>
          <p:cxnSp>
            <p:nvCxnSpPr>
              <p:cNvPr id="353" name="Shape 353"/>
              <p:cNvCxnSpPr/>
              <p:nvPr/>
            </p:nvCxnSpPr>
            <p:spPr>
              <a:xfrm>
                <a:off x="6676575" y="1382595"/>
                <a:ext cx="900" cy="70200"/>
              </a:xfrm>
              <a:prstGeom prst="straightConnector1">
                <a:avLst/>
              </a:prstGeom>
              <a:noFill/>
              <a:ln cap="flat" cmpd="sng" w="76200">
                <a:solidFill>
                  <a:srgbClr val="000000"/>
                </a:solidFill>
                <a:prstDash val="solid"/>
                <a:round/>
                <a:headEnd len="lg" w="lg" type="none"/>
                <a:tailEnd len="lg" w="lg" type="none"/>
              </a:ln>
            </p:spPr>
          </p:cxnSp>
          <p:sp>
            <p:nvSpPr>
              <p:cNvPr id="354" name="Shape 354"/>
              <p:cNvSpPr txBox="1"/>
              <p:nvPr/>
            </p:nvSpPr>
            <p:spPr>
              <a:xfrm>
                <a:off x="6439500" y="1506400"/>
                <a:ext cx="413700" cy="3345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9</a:t>
                </a:r>
              </a:p>
            </p:txBody>
          </p:sp>
        </p:grpSp>
        <p:cxnSp>
          <p:nvCxnSpPr>
            <p:cNvPr id="355" name="Shape 355"/>
            <p:cNvCxnSpPr/>
            <p:nvPr/>
          </p:nvCxnSpPr>
          <p:spPr>
            <a:xfrm>
              <a:off x="1871506" y="3952765"/>
              <a:ext cx="2400" cy="289800"/>
            </a:xfrm>
            <a:prstGeom prst="straightConnector1">
              <a:avLst/>
            </a:prstGeom>
            <a:noFill/>
            <a:ln cap="flat" cmpd="sng" w="38100">
              <a:solidFill>
                <a:srgbClr val="CC0000"/>
              </a:solidFill>
              <a:prstDash val="solid"/>
              <a:round/>
              <a:headEnd len="lg" w="lg" type="none"/>
              <a:tailEnd len="lg" w="lg" type="none"/>
            </a:ln>
          </p:spPr>
        </p:cxnSp>
        <p:sp>
          <p:nvSpPr>
            <p:cNvPr id="356" name="Shape 356"/>
            <p:cNvSpPr txBox="1"/>
            <p:nvPr/>
          </p:nvSpPr>
          <p:spPr>
            <a:xfrm>
              <a:off x="438975" y="3576500"/>
              <a:ext cx="736500" cy="289800"/>
            </a:xfrm>
            <a:prstGeom prst="rect">
              <a:avLst/>
            </a:prstGeom>
            <a:noFill/>
            <a:ln>
              <a:noFill/>
            </a:ln>
          </p:spPr>
          <p:txBody>
            <a:bodyPr anchorCtr="0" anchor="ctr" bIns="183675" lIns="183675" rIns="183675" wrap="square" tIns="183675">
              <a:noAutofit/>
            </a:bodyPr>
            <a:lstStyle/>
            <a:p>
              <a:pPr indent="0" lvl="0" marL="0" rtl="0" algn="ctr">
                <a:spcBef>
                  <a:spcPts val="0"/>
                </a:spcBef>
                <a:buNone/>
              </a:pPr>
              <a:r>
                <a:rPr lang="en" sz="1800">
                  <a:solidFill>
                    <a:srgbClr val="CC0000"/>
                  </a:solidFill>
                </a:rPr>
                <a:t>Q</a:t>
              </a:r>
              <a:r>
                <a:rPr baseline="-25000" lang="en" sz="1800">
                  <a:solidFill>
                    <a:srgbClr val="CC0000"/>
                  </a:solidFill>
                </a:rPr>
                <a:t>1</a:t>
              </a:r>
            </a:p>
          </p:txBody>
        </p:sp>
        <p:sp>
          <p:nvSpPr>
            <p:cNvPr id="357" name="Shape 357"/>
            <p:cNvSpPr txBox="1"/>
            <p:nvPr/>
          </p:nvSpPr>
          <p:spPr>
            <a:xfrm>
              <a:off x="1739250" y="4653249"/>
              <a:ext cx="2055900" cy="254700"/>
            </a:xfrm>
            <a:prstGeom prst="rect">
              <a:avLst/>
            </a:prstGeom>
            <a:noFill/>
            <a:ln>
              <a:noFill/>
            </a:ln>
          </p:spPr>
          <p:txBody>
            <a:bodyPr anchorCtr="0" anchor="ctr" bIns="183675" lIns="183675" rIns="183675" wrap="square" tIns="183675">
              <a:noAutofit/>
            </a:bodyPr>
            <a:lstStyle/>
            <a:p>
              <a:pPr indent="0" lvl="0" marL="0" rtl="0">
                <a:spcBef>
                  <a:spcPts val="0"/>
                </a:spcBef>
                <a:buNone/>
              </a:pPr>
              <a:r>
                <a:rPr b="1" lang="en" sz="1800"/>
                <a:t>Schedule S</a:t>
              </a:r>
              <a:r>
                <a:rPr b="1" baseline="-25000" lang="en" sz="1800"/>
                <a:t>3</a:t>
              </a:r>
            </a:p>
          </p:txBody>
        </p:sp>
        <p:sp>
          <p:nvSpPr>
            <p:cNvPr id="358" name="Shape 358"/>
            <p:cNvSpPr/>
            <p:nvPr/>
          </p:nvSpPr>
          <p:spPr>
            <a:xfrm>
              <a:off x="1906924" y="3921950"/>
              <a:ext cx="1296014" cy="17417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triangle"/>
            </a:ln>
          </p:spPr>
        </p:sp>
        <p:cxnSp>
          <p:nvCxnSpPr>
            <p:cNvPr id="359" name="Shape 359"/>
            <p:cNvCxnSpPr/>
            <p:nvPr/>
          </p:nvCxnSpPr>
          <p:spPr>
            <a:xfrm>
              <a:off x="3243106" y="3952765"/>
              <a:ext cx="2400" cy="289800"/>
            </a:xfrm>
            <a:prstGeom prst="straightConnector1">
              <a:avLst/>
            </a:prstGeom>
            <a:noFill/>
            <a:ln cap="flat" cmpd="sng" w="38100">
              <a:solidFill>
                <a:srgbClr val="CC0000"/>
              </a:solidFill>
              <a:prstDash val="solid"/>
              <a:round/>
              <a:headEnd len="lg" w="lg" type="none"/>
              <a:tailEnd len="lg" w="lg" type="none"/>
            </a:ln>
          </p:spPr>
        </p:cxnSp>
        <p:sp>
          <p:nvSpPr>
            <p:cNvPr id="360" name="Shape 360"/>
            <p:cNvSpPr/>
            <p:nvPr/>
          </p:nvSpPr>
          <p:spPr>
            <a:xfrm>
              <a:off x="3278524" y="3921950"/>
              <a:ext cx="1296014" cy="17417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triangle"/>
            </a:ln>
          </p:spPr>
        </p:sp>
        <p:cxnSp>
          <p:nvCxnSpPr>
            <p:cNvPr id="361" name="Shape 361"/>
            <p:cNvCxnSpPr/>
            <p:nvPr/>
          </p:nvCxnSpPr>
          <p:spPr>
            <a:xfrm>
              <a:off x="4614706" y="3952765"/>
              <a:ext cx="2400" cy="289800"/>
            </a:xfrm>
            <a:prstGeom prst="straightConnector1">
              <a:avLst/>
            </a:prstGeom>
            <a:noFill/>
            <a:ln cap="flat" cmpd="sng" w="38100">
              <a:solidFill>
                <a:srgbClr val="CC0000"/>
              </a:solidFill>
              <a:prstDash val="solid"/>
              <a:round/>
              <a:headEnd len="lg" w="lg" type="none"/>
              <a:tailEnd len="lg" w="lg" type="none"/>
            </a:ln>
          </p:spPr>
        </p:cxnSp>
        <p:sp>
          <p:nvSpPr>
            <p:cNvPr id="362" name="Shape 362"/>
            <p:cNvSpPr/>
            <p:nvPr/>
          </p:nvSpPr>
          <p:spPr>
            <a:xfrm>
              <a:off x="4650124" y="3921950"/>
              <a:ext cx="1296014" cy="17417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triangle"/>
            </a:ln>
          </p:spPr>
        </p:sp>
        <p:cxnSp>
          <p:nvCxnSpPr>
            <p:cNvPr id="363" name="Shape 363"/>
            <p:cNvCxnSpPr/>
            <p:nvPr/>
          </p:nvCxnSpPr>
          <p:spPr>
            <a:xfrm>
              <a:off x="5986306" y="3952765"/>
              <a:ext cx="2400" cy="289800"/>
            </a:xfrm>
            <a:prstGeom prst="straightConnector1">
              <a:avLst/>
            </a:prstGeom>
            <a:noFill/>
            <a:ln cap="flat" cmpd="sng" w="38100">
              <a:solidFill>
                <a:srgbClr val="CC0000"/>
              </a:solidFill>
              <a:prstDash val="solid"/>
              <a:round/>
              <a:headEnd len="lg" w="lg" type="none"/>
              <a:tailEnd len="lg" w="lg" type="none"/>
            </a:ln>
          </p:spPr>
        </p:cxnSp>
        <p:sp>
          <p:nvSpPr>
            <p:cNvPr id="364" name="Shape 364"/>
            <p:cNvSpPr txBox="1"/>
            <p:nvPr/>
          </p:nvSpPr>
          <p:spPr>
            <a:xfrm>
              <a:off x="1734375" y="3576500"/>
              <a:ext cx="736500" cy="289800"/>
            </a:xfrm>
            <a:prstGeom prst="rect">
              <a:avLst/>
            </a:prstGeom>
            <a:noFill/>
            <a:ln>
              <a:noFill/>
            </a:ln>
          </p:spPr>
          <p:txBody>
            <a:bodyPr anchorCtr="0" anchor="ctr" bIns="183675" lIns="183675" rIns="183675" wrap="square" tIns="183675">
              <a:noAutofit/>
            </a:bodyPr>
            <a:lstStyle/>
            <a:p>
              <a:pPr indent="0" lvl="0" marL="0" rtl="0" algn="ctr">
                <a:spcBef>
                  <a:spcPts val="0"/>
                </a:spcBef>
                <a:buNone/>
              </a:pPr>
              <a:r>
                <a:rPr lang="en" sz="1800">
                  <a:solidFill>
                    <a:srgbClr val="CC0000"/>
                  </a:solidFill>
                </a:rPr>
                <a:t>Q</a:t>
              </a:r>
              <a:r>
                <a:rPr baseline="-25000" lang="en" sz="1800">
                  <a:solidFill>
                    <a:srgbClr val="CC0000"/>
                  </a:solidFill>
                </a:rPr>
                <a:t>2</a:t>
              </a:r>
            </a:p>
          </p:txBody>
        </p:sp>
        <p:sp>
          <p:nvSpPr>
            <p:cNvPr id="365" name="Shape 365"/>
            <p:cNvSpPr txBox="1"/>
            <p:nvPr/>
          </p:nvSpPr>
          <p:spPr>
            <a:xfrm>
              <a:off x="3182175" y="3576500"/>
              <a:ext cx="736500" cy="289800"/>
            </a:xfrm>
            <a:prstGeom prst="rect">
              <a:avLst/>
            </a:prstGeom>
            <a:noFill/>
            <a:ln>
              <a:noFill/>
            </a:ln>
          </p:spPr>
          <p:txBody>
            <a:bodyPr anchorCtr="0" anchor="ctr" bIns="183675" lIns="183675" rIns="183675" wrap="square" tIns="183675">
              <a:noAutofit/>
            </a:bodyPr>
            <a:lstStyle/>
            <a:p>
              <a:pPr indent="0" lvl="0" marL="0" rtl="0" algn="ctr">
                <a:spcBef>
                  <a:spcPts val="0"/>
                </a:spcBef>
                <a:buNone/>
              </a:pPr>
              <a:r>
                <a:rPr lang="en" sz="1800">
                  <a:solidFill>
                    <a:srgbClr val="CC0000"/>
                  </a:solidFill>
                </a:rPr>
                <a:t>Q</a:t>
              </a:r>
              <a:r>
                <a:rPr baseline="-25000" lang="en" sz="1800">
                  <a:solidFill>
                    <a:srgbClr val="CC0000"/>
                  </a:solidFill>
                </a:rPr>
                <a:t>3</a:t>
              </a:r>
            </a:p>
          </p:txBody>
        </p:sp>
        <p:sp>
          <p:nvSpPr>
            <p:cNvPr id="366" name="Shape 366"/>
            <p:cNvSpPr txBox="1"/>
            <p:nvPr/>
          </p:nvSpPr>
          <p:spPr>
            <a:xfrm>
              <a:off x="4553775" y="3576500"/>
              <a:ext cx="736500" cy="289800"/>
            </a:xfrm>
            <a:prstGeom prst="rect">
              <a:avLst/>
            </a:prstGeom>
            <a:noFill/>
            <a:ln>
              <a:noFill/>
            </a:ln>
          </p:spPr>
          <p:txBody>
            <a:bodyPr anchorCtr="0" anchor="ctr" bIns="183675" lIns="183675" rIns="183675" wrap="square" tIns="183675">
              <a:noAutofit/>
            </a:bodyPr>
            <a:lstStyle/>
            <a:p>
              <a:pPr indent="0" lvl="0" marL="0" rtl="0" algn="ctr">
                <a:spcBef>
                  <a:spcPts val="0"/>
                </a:spcBef>
                <a:buNone/>
              </a:pPr>
              <a:r>
                <a:rPr lang="en" sz="1800">
                  <a:solidFill>
                    <a:srgbClr val="CC0000"/>
                  </a:solidFill>
                </a:rPr>
                <a:t>Q</a:t>
              </a:r>
              <a:r>
                <a:rPr baseline="-25000" lang="en" sz="1800">
                  <a:solidFill>
                    <a:srgbClr val="CC0000"/>
                  </a:solidFill>
                </a:rPr>
                <a:t>4</a:t>
              </a:r>
            </a:p>
          </p:txBody>
        </p:sp>
      </p:grpSp>
      <p:sp>
        <p:nvSpPr>
          <p:cNvPr id="367" name="Shape 367"/>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Measuring </a:t>
            </a:r>
            <a:r>
              <a:rPr lang="en"/>
              <a:t>Schedule Cost</a:t>
            </a:r>
          </a:p>
        </p:txBody>
      </p:sp>
      <p:sp>
        <p:nvSpPr>
          <p:cNvPr id="373" name="Shape 373"/>
          <p:cNvSpPr txBox="1"/>
          <p:nvPr>
            <p:ph idx="1" type="body"/>
          </p:nvPr>
        </p:nvSpPr>
        <p:spPr>
          <a:xfrm>
            <a:off x="311700" y="1037725"/>
            <a:ext cx="8520600" cy="3302700"/>
          </a:xfrm>
          <a:prstGeom prst="rect">
            <a:avLst/>
          </a:prstGeom>
          <a:ln>
            <a:noFill/>
          </a:ln>
        </p:spPr>
        <p:txBody>
          <a:bodyPr anchorCtr="0" anchor="t" bIns="91425" lIns="91425" rIns="91425" wrap="square" tIns="91425">
            <a:noAutofit/>
          </a:bodyPr>
          <a:lstStyle/>
          <a:p>
            <a:pPr indent="-381000" lvl="0" marL="457200" rtl="0">
              <a:spcBef>
                <a:spcPts val="0"/>
              </a:spcBef>
              <a:spcAft>
                <a:spcPts val="0"/>
              </a:spcAft>
              <a:buClr>
                <a:srgbClr val="000000"/>
              </a:buClr>
              <a:buSzPts val="2400"/>
              <a:buChar char="●"/>
            </a:pPr>
            <a:r>
              <a:rPr lang="en">
                <a:solidFill>
                  <a:srgbClr val="000000"/>
                </a:solidFill>
              </a:rPr>
              <a:t>Total running time</a:t>
            </a:r>
          </a:p>
          <a:p>
            <a:pPr indent="-381000" lvl="0" marL="457200" rtl="0">
              <a:spcBef>
                <a:spcPts val="0"/>
              </a:spcBef>
              <a:buClr>
                <a:srgbClr val="000000"/>
              </a:buClr>
              <a:buSzPts val="2400"/>
              <a:buChar char="●"/>
            </a:pPr>
            <a:r>
              <a:rPr lang="en">
                <a:solidFill>
                  <a:srgbClr val="000000"/>
                </a:solidFill>
              </a:rPr>
              <a:t>Smoothness of result delivery</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rPr lang="en"/>
              <a:t> </a:t>
            </a:r>
          </a:p>
        </p:txBody>
      </p:sp>
      <p:sp>
        <p:nvSpPr>
          <p:cNvPr id="374" name="Shape 374"/>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id="375" name="Shape 375"/>
          <p:cNvPicPr preferRelativeResize="0"/>
          <p:nvPr/>
        </p:nvPicPr>
        <p:blipFill>
          <a:blip r:embed="rId3">
            <a:alphaModFix/>
          </a:blip>
          <a:stretch>
            <a:fillRect/>
          </a:stretch>
        </p:blipFill>
        <p:spPr>
          <a:xfrm>
            <a:off x="814350" y="4359575"/>
            <a:ext cx="5078730" cy="393600"/>
          </a:xfrm>
          <a:prstGeom prst="rect">
            <a:avLst/>
          </a:prstGeom>
          <a:noFill/>
          <a:ln>
            <a:noFill/>
          </a:ln>
        </p:spPr>
      </p:pic>
      <p:sp>
        <p:nvSpPr>
          <p:cNvPr id="376" name="Shape 376"/>
          <p:cNvSpPr txBox="1"/>
          <p:nvPr/>
        </p:nvSpPr>
        <p:spPr>
          <a:xfrm>
            <a:off x="6163150" y="4269625"/>
            <a:ext cx="2277300" cy="3936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1800">
                <a:latin typeface="Consolas"/>
                <a:ea typeface="Consolas"/>
                <a:cs typeface="Consolas"/>
                <a:sym typeface="Consolas"/>
              </a:rPr>
              <a:t>α </a:t>
            </a:r>
            <a:r>
              <a:rPr lang="en" sz="1800"/>
              <a:t>: Penalty weight</a:t>
            </a:r>
          </a:p>
        </p:txBody>
      </p:sp>
      <p:grpSp>
        <p:nvGrpSpPr>
          <p:cNvPr id="377" name="Shape 377"/>
          <p:cNvGrpSpPr/>
          <p:nvPr/>
        </p:nvGrpSpPr>
        <p:grpSpPr>
          <a:xfrm>
            <a:off x="1923475" y="1760541"/>
            <a:ext cx="3196733" cy="1204367"/>
            <a:chOff x="1923475" y="1760541"/>
            <a:chExt cx="3196733" cy="1204367"/>
          </a:xfrm>
        </p:grpSpPr>
        <p:sp>
          <p:nvSpPr>
            <p:cNvPr id="378" name="Shape 378"/>
            <p:cNvSpPr/>
            <p:nvPr/>
          </p:nvSpPr>
          <p:spPr>
            <a:xfrm>
              <a:off x="1923475" y="2398975"/>
              <a:ext cx="3127272" cy="227869"/>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triangle"/>
            </a:ln>
          </p:spPr>
        </p:sp>
        <p:sp>
          <p:nvSpPr>
            <p:cNvPr id="379" name="Shape 379"/>
            <p:cNvSpPr txBox="1"/>
            <p:nvPr/>
          </p:nvSpPr>
          <p:spPr>
            <a:xfrm>
              <a:off x="3041168" y="1760541"/>
              <a:ext cx="1071900" cy="4545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lang="en" sz="2000">
                  <a:solidFill>
                    <a:srgbClr val="CC0000"/>
                  </a:solidFill>
                </a:rPr>
                <a:t>Q</a:t>
              </a:r>
              <a:r>
                <a:rPr baseline="-25000" lang="en" sz="2000">
                  <a:solidFill>
                    <a:srgbClr val="CC0000"/>
                  </a:solidFill>
                </a:rPr>
                <a:t>i</a:t>
              </a:r>
            </a:p>
          </p:txBody>
        </p:sp>
        <p:cxnSp>
          <p:nvCxnSpPr>
            <p:cNvPr id="380" name="Shape 380"/>
            <p:cNvCxnSpPr/>
            <p:nvPr/>
          </p:nvCxnSpPr>
          <p:spPr>
            <a:xfrm flipH="1">
              <a:off x="5116908" y="2235909"/>
              <a:ext cx="3300" cy="729000"/>
            </a:xfrm>
            <a:prstGeom prst="straightConnector1">
              <a:avLst/>
            </a:prstGeom>
            <a:noFill/>
            <a:ln cap="flat" cmpd="sng" w="38100">
              <a:solidFill>
                <a:srgbClr val="CC0000"/>
              </a:solidFill>
              <a:prstDash val="solid"/>
              <a:round/>
              <a:headEnd len="lg" w="lg" type="none"/>
              <a:tailEnd len="lg" w="lg" type="none"/>
            </a:ln>
          </p:spPr>
        </p:cxnSp>
      </p:grpSp>
      <p:grpSp>
        <p:nvGrpSpPr>
          <p:cNvPr id="381" name="Shape 381"/>
          <p:cNvGrpSpPr/>
          <p:nvPr/>
        </p:nvGrpSpPr>
        <p:grpSpPr>
          <a:xfrm>
            <a:off x="1103440" y="2606944"/>
            <a:ext cx="4520100" cy="1128156"/>
            <a:chOff x="1103440" y="2606944"/>
            <a:chExt cx="4520100" cy="1128156"/>
          </a:xfrm>
        </p:grpSpPr>
        <p:sp>
          <p:nvSpPr>
            <p:cNvPr id="382" name="Shape 382"/>
            <p:cNvSpPr txBox="1"/>
            <p:nvPr/>
          </p:nvSpPr>
          <p:spPr>
            <a:xfrm>
              <a:off x="2206300" y="2757250"/>
              <a:ext cx="972000" cy="4353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2000"/>
                <a:t>U</a:t>
              </a:r>
              <a:r>
                <a:rPr b="1" baseline="-25000" lang="en" sz="2000"/>
                <a:t>i-1</a:t>
              </a:r>
            </a:p>
          </p:txBody>
        </p:sp>
        <p:cxnSp>
          <p:nvCxnSpPr>
            <p:cNvPr id="383" name="Shape 383"/>
            <p:cNvCxnSpPr/>
            <p:nvPr/>
          </p:nvCxnSpPr>
          <p:spPr>
            <a:xfrm>
              <a:off x="4336365" y="2606944"/>
              <a:ext cx="1500" cy="358800"/>
            </a:xfrm>
            <a:prstGeom prst="straightConnector1">
              <a:avLst/>
            </a:prstGeom>
            <a:noFill/>
            <a:ln cap="flat" cmpd="sng" w="38100">
              <a:solidFill>
                <a:srgbClr val="000000"/>
              </a:solidFill>
              <a:prstDash val="solid"/>
              <a:round/>
              <a:headEnd len="lg" w="lg" type="none"/>
              <a:tailEnd len="lg" w="lg" type="none"/>
            </a:ln>
          </p:spPr>
        </p:cxnSp>
        <p:cxnSp>
          <p:nvCxnSpPr>
            <p:cNvPr id="384" name="Shape 384"/>
            <p:cNvCxnSpPr/>
            <p:nvPr/>
          </p:nvCxnSpPr>
          <p:spPr>
            <a:xfrm flipH="1" rot="10800000">
              <a:off x="1103440" y="2780237"/>
              <a:ext cx="4520100" cy="4500"/>
            </a:xfrm>
            <a:prstGeom prst="straightConnector1">
              <a:avLst/>
            </a:prstGeom>
            <a:noFill/>
            <a:ln cap="flat" cmpd="sng" w="38100">
              <a:solidFill>
                <a:srgbClr val="000000"/>
              </a:solidFill>
              <a:prstDash val="solid"/>
              <a:round/>
              <a:headEnd len="lg" w="lg" type="none"/>
              <a:tailEnd len="lg" w="lg" type="triangle"/>
            </a:ln>
          </p:spPr>
        </p:cxnSp>
        <p:sp>
          <p:nvSpPr>
            <p:cNvPr id="385" name="Shape 385"/>
            <p:cNvSpPr txBox="1"/>
            <p:nvPr/>
          </p:nvSpPr>
          <p:spPr>
            <a:xfrm>
              <a:off x="4084052" y="2757250"/>
              <a:ext cx="771600" cy="4353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2000"/>
                <a:t>U</a:t>
              </a:r>
              <a:r>
                <a:rPr b="1" baseline="-25000" lang="en" sz="2000"/>
                <a:t>i</a:t>
              </a:r>
            </a:p>
          </p:txBody>
        </p:sp>
        <p:sp>
          <p:nvSpPr>
            <p:cNvPr id="386" name="Shape 386"/>
            <p:cNvSpPr/>
            <p:nvPr/>
          </p:nvSpPr>
          <p:spPr>
            <a:xfrm rot="5400000">
              <a:off x="3311987" y="2560906"/>
              <a:ext cx="189900" cy="1758000"/>
            </a:xfrm>
            <a:prstGeom prst="rightBrace">
              <a:avLst>
                <a:gd fmla="val 59711" name="adj1"/>
                <a:gd fmla="val 50000" name="adj2"/>
              </a:avLst>
            </a:prstGeom>
            <a:noFill/>
            <a:ln cap="flat" cmpd="sng" w="38100">
              <a:solidFill>
                <a:srgbClr val="000000"/>
              </a:solidFill>
              <a:prstDash val="solid"/>
              <a:round/>
              <a:headEnd len="med" w="med" type="none"/>
              <a:tailEnd len="med" w="med" type="none"/>
            </a:ln>
          </p:spPr>
          <p:txBody>
            <a:bodyPr anchorCtr="0" anchor="ctr" bIns="124100" lIns="124100" rIns="124100" wrap="square" tIns="124100">
              <a:noAutofit/>
            </a:bodyPr>
            <a:lstStyle/>
            <a:p>
              <a:pPr indent="0" lvl="0" marL="0">
                <a:spcBef>
                  <a:spcPts val="0"/>
                </a:spcBef>
                <a:buNone/>
              </a:pPr>
              <a:r>
                <a:t/>
              </a:r>
              <a:endParaRPr/>
            </a:p>
          </p:txBody>
        </p:sp>
        <p:sp>
          <p:nvSpPr>
            <p:cNvPr id="387" name="Shape 387"/>
            <p:cNvSpPr txBox="1"/>
            <p:nvPr/>
          </p:nvSpPr>
          <p:spPr>
            <a:xfrm>
              <a:off x="3151075" y="3299800"/>
              <a:ext cx="1450200" cy="4353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2000"/>
                <a:t>P:</a:t>
              </a:r>
              <a:r>
                <a:rPr lang="en" sz="2000"/>
                <a:t>Pace</a:t>
              </a:r>
            </a:p>
          </p:txBody>
        </p:sp>
        <p:cxnSp>
          <p:nvCxnSpPr>
            <p:cNvPr id="388" name="Shape 388"/>
            <p:cNvCxnSpPr/>
            <p:nvPr/>
          </p:nvCxnSpPr>
          <p:spPr>
            <a:xfrm>
              <a:off x="2534832" y="2606944"/>
              <a:ext cx="1500" cy="358800"/>
            </a:xfrm>
            <a:prstGeom prst="straightConnector1">
              <a:avLst/>
            </a:prstGeom>
            <a:noFill/>
            <a:ln cap="flat" cmpd="sng" w="38100">
              <a:solidFill>
                <a:srgbClr val="000000"/>
              </a:solidFill>
              <a:prstDash val="solid"/>
              <a:round/>
              <a:headEnd len="lg" w="lg" type="none"/>
              <a:tailEnd len="lg" w="lg" type="none"/>
            </a:ln>
          </p:spPr>
        </p:cxnSp>
      </p:grpSp>
      <p:grpSp>
        <p:nvGrpSpPr>
          <p:cNvPr id="389" name="Shape 389"/>
          <p:cNvGrpSpPr/>
          <p:nvPr/>
        </p:nvGrpSpPr>
        <p:grpSpPr>
          <a:xfrm>
            <a:off x="888646" y="1752450"/>
            <a:ext cx="1954200" cy="2036794"/>
            <a:chOff x="888646" y="1752450"/>
            <a:chExt cx="1954200" cy="2036794"/>
          </a:xfrm>
        </p:grpSpPr>
        <p:sp>
          <p:nvSpPr>
            <p:cNvPr id="390" name="Shape 390"/>
            <p:cNvSpPr/>
            <p:nvPr/>
          </p:nvSpPr>
          <p:spPr>
            <a:xfrm>
              <a:off x="1126975" y="2380653"/>
              <a:ext cx="693146" cy="227869"/>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triangle"/>
            </a:ln>
          </p:spPr>
        </p:sp>
        <p:sp>
          <p:nvSpPr>
            <p:cNvPr id="391" name="Shape 391"/>
            <p:cNvSpPr txBox="1"/>
            <p:nvPr/>
          </p:nvSpPr>
          <p:spPr>
            <a:xfrm>
              <a:off x="1077186" y="1752450"/>
              <a:ext cx="1071900" cy="4545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lang="en" sz="2000">
                  <a:solidFill>
                    <a:srgbClr val="CC0000"/>
                  </a:solidFill>
                </a:rPr>
                <a:t>Q</a:t>
              </a:r>
              <a:r>
                <a:rPr baseline="-25000" lang="en" sz="2000">
                  <a:solidFill>
                    <a:srgbClr val="CC0000"/>
                  </a:solidFill>
                </a:rPr>
                <a:t>i-1</a:t>
              </a:r>
            </a:p>
          </p:txBody>
        </p:sp>
        <p:cxnSp>
          <p:nvCxnSpPr>
            <p:cNvPr id="392" name="Shape 392"/>
            <p:cNvCxnSpPr/>
            <p:nvPr/>
          </p:nvCxnSpPr>
          <p:spPr>
            <a:xfrm>
              <a:off x="1851444" y="2235909"/>
              <a:ext cx="12600" cy="729000"/>
            </a:xfrm>
            <a:prstGeom prst="straightConnector1">
              <a:avLst/>
            </a:prstGeom>
            <a:noFill/>
            <a:ln cap="flat" cmpd="sng" w="38100">
              <a:solidFill>
                <a:srgbClr val="CC0000"/>
              </a:solidFill>
              <a:prstDash val="solid"/>
              <a:round/>
              <a:headEnd len="lg" w="lg" type="none"/>
              <a:tailEnd len="lg" w="lg" type="none"/>
            </a:ln>
          </p:spPr>
        </p:cxnSp>
        <p:sp>
          <p:nvSpPr>
            <p:cNvPr id="393" name="Shape 393"/>
            <p:cNvSpPr txBox="1"/>
            <p:nvPr/>
          </p:nvSpPr>
          <p:spPr>
            <a:xfrm>
              <a:off x="888646" y="3353944"/>
              <a:ext cx="1954200" cy="435300"/>
            </a:xfrm>
            <a:prstGeom prst="rect">
              <a:avLst/>
            </a:prstGeom>
            <a:noFill/>
            <a:ln>
              <a:noFill/>
            </a:ln>
          </p:spPr>
          <p:txBody>
            <a:bodyPr anchorCtr="0" anchor="t" bIns="249325" lIns="249325" rIns="249325" wrap="square" tIns="249325">
              <a:noAutofit/>
            </a:bodyPr>
            <a:lstStyle/>
            <a:p>
              <a:pPr indent="0" lvl="0" marL="0" rtl="0">
                <a:spcBef>
                  <a:spcPts val="0"/>
                </a:spcBef>
                <a:buNone/>
              </a:pPr>
              <a:r>
                <a:rPr lang="en" sz="2000">
                  <a:solidFill>
                    <a:srgbClr val="CC0000"/>
                  </a:solidFill>
                </a:rPr>
                <a:t>Q</a:t>
              </a:r>
              <a:r>
                <a:rPr baseline="-25000" lang="en" sz="2000">
                  <a:solidFill>
                    <a:srgbClr val="CC0000"/>
                  </a:solidFill>
                </a:rPr>
                <a:t>i-1 </a:t>
              </a:r>
              <a:r>
                <a:rPr lang="en" sz="2000">
                  <a:solidFill>
                    <a:srgbClr val="CC0000"/>
                  </a:solidFill>
                </a:rPr>
                <a:t>finished</a:t>
              </a:r>
            </a:p>
          </p:txBody>
        </p:sp>
        <p:cxnSp>
          <p:nvCxnSpPr>
            <p:cNvPr id="394" name="Shape 394"/>
            <p:cNvCxnSpPr/>
            <p:nvPr/>
          </p:nvCxnSpPr>
          <p:spPr>
            <a:xfrm flipH="1" rot="10800000">
              <a:off x="1868738" y="3002872"/>
              <a:ext cx="5400" cy="578700"/>
            </a:xfrm>
            <a:prstGeom prst="straightConnector1">
              <a:avLst/>
            </a:prstGeom>
            <a:noFill/>
            <a:ln cap="flat" cmpd="sng" w="28575">
              <a:solidFill>
                <a:srgbClr val="000000"/>
              </a:solidFill>
              <a:prstDash val="solid"/>
              <a:round/>
              <a:headEnd len="lg" w="lg" type="none"/>
              <a:tailEnd len="lg" w="lg" type="triangle"/>
            </a:ln>
          </p:spPr>
        </p:cxnSp>
      </p:grpSp>
      <p:grpSp>
        <p:nvGrpSpPr>
          <p:cNvPr id="395" name="Shape 395"/>
          <p:cNvGrpSpPr/>
          <p:nvPr/>
        </p:nvGrpSpPr>
        <p:grpSpPr>
          <a:xfrm>
            <a:off x="2345643" y="3500050"/>
            <a:ext cx="3173400" cy="595392"/>
            <a:chOff x="2345643" y="3500050"/>
            <a:chExt cx="3173400" cy="595392"/>
          </a:xfrm>
        </p:grpSpPr>
        <p:sp>
          <p:nvSpPr>
            <p:cNvPr id="396" name="Shape 396"/>
            <p:cNvSpPr txBox="1"/>
            <p:nvPr/>
          </p:nvSpPr>
          <p:spPr>
            <a:xfrm>
              <a:off x="2345643" y="3660142"/>
              <a:ext cx="3173400" cy="435300"/>
            </a:xfrm>
            <a:prstGeom prst="rect">
              <a:avLst/>
            </a:prstGeom>
            <a:noFill/>
            <a:ln>
              <a:noFill/>
            </a:ln>
          </p:spPr>
          <p:txBody>
            <a:bodyPr anchorCtr="0" anchor="t" bIns="249325" lIns="249325" rIns="249325" wrap="square" tIns="249325">
              <a:noAutofit/>
            </a:bodyPr>
            <a:lstStyle/>
            <a:p>
              <a:pPr indent="0" lvl="0" marL="0" rtl="0">
                <a:spcBef>
                  <a:spcPts val="0"/>
                </a:spcBef>
                <a:buNone/>
              </a:pPr>
              <a:r>
                <a:rPr lang="en" sz="2000">
                  <a:solidFill>
                    <a:srgbClr val="CC0000"/>
                  </a:solidFill>
                </a:rPr>
                <a:t>Q</a:t>
              </a:r>
              <a:r>
                <a:rPr baseline="-25000" lang="en" sz="2000">
                  <a:solidFill>
                    <a:srgbClr val="CC0000"/>
                  </a:solidFill>
                </a:rPr>
                <a:t>i-1 </a:t>
              </a:r>
              <a:r>
                <a:rPr lang="en" sz="2000">
                  <a:solidFill>
                    <a:srgbClr val="CC0000"/>
                  </a:solidFill>
                </a:rPr>
                <a:t>results delivered </a:t>
              </a:r>
            </a:p>
          </p:txBody>
        </p:sp>
        <p:cxnSp>
          <p:nvCxnSpPr>
            <p:cNvPr id="397" name="Shape 397"/>
            <p:cNvCxnSpPr/>
            <p:nvPr/>
          </p:nvCxnSpPr>
          <p:spPr>
            <a:xfrm rot="10800000">
              <a:off x="2541479" y="3500050"/>
              <a:ext cx="201300" cy="331200"/>
            </a:xfrm>
            <a:prstGeom prst="straightConnector1">
              <a:avLst/>
            </a:prstGeom>
            <a:noFill/>
            <a:ln cap="flat" cmpd="sng" w="28575">
              <a:solidFill>
                <a:srgbClr val="000000"/>
              </a:solidFill>
              <a:prstDash val="solid"/>
              <a:round/>
              <a:headEnd len="lg" w="lg" type="none"/>
              <a:tailEnd len="lg" w="lg" type="triangle"/>
            </a:ln>
          </p:spPr>
        </p:cxnSp>
      </p:grpSp>
      <p:grpSp>
        <p:nvGrpSpPr>
          <p:cNvPr id="398" name="Shape 398"/>
          <p:cNvGrpSpPr/>
          <p:nvPr/>
        </p:nvGrpSpPr>
        <p:grpSpPr>
          <a:xfrm>
            <a:off x="4338912" y="2787650"/>
            <a:ext cx="2462112" cy="1014050"/>
            <a:chOff x="4338912" y="2787650"/>
            <a:chExt cx="2462112" cy="1014050"/>
          </a:xfrm>
        </p:grpSpPr>
        <p:sp>
          <p:nvSpPr>
            <p:cNvPr id="399" name="Shape 399"/>
            <p:cNvSpPr/>
            <p:nvPr/>
          </p:nvSpPr>
          <p:spPr>
            <a:xfrm rot="5400000">
              <a:off x="4629762" y="3054105"/>
              <a:ext cx="189900" cy="771600"/>
            </a:xfrm>
            <a:prstGeom prst="rightBrace">
              <a:avLst>
                <a:gd fmla="val 49271" name="adj1"/>
                <a:gd fmla="val 50000" name="adj2"/>
              </a:avLst>
            </a:prstGeom>
            <a:noFill/>
            <a:ln cap="flat" cmpd="sng" w="38100">
              <a:solidFill>
                <a:srgbClr val="CC0000"/>
              </a:solidFill>
              <a:prstDash val="solid"/>
              <a:round/>
              <a:headEnd len="med" w="med" type="none"/>
              <a:tailEnd len="med" w="med" type="none"/>
            </a:ln>
          </p:spPr>
          <p:txBody>
            <a:bodyPr anchorCtr="0" anchor="ctr" bIns="124100" lIns="124100" rIns="124100" wrap="square" tIns="124100">
              <a:noAutofit/>
            </a:bodyPr>
            <a:lstStyle/>
            <a:p>
              <a:pPr indent="0" lvl="0" marL="0">
                <a:spcBef>
                  <a:spcPts val="0"/>
                </a:spcBef>
                <a:buNone/>
              </a:pPr>
              <a:r>
                <a:t/>
              </a:r>
              <a:endParaRPr/>
            </a:p>
          </p:txBody>
        </p:sp>
        <p:sp>
          <p:nvSpPr>
            <p:cNvPr id="400" name="Shape 400"/>
            <p:cNvSpPr txBox="1"/>
            <p:nvPr/>
          </p:nvSpPr>
          <p:spPr>
            <a:xfrm>
              <a:off x="4523724" y="3366400"/>
              <a:ext cx="2277300" cy="4353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2000">
                  <a:solidFill>
                    <a:srgbClr val="CC0000"/>
                  </a:solidFill>
                </a:rPr>
                <a:t>D</a:t>
              </a:r>
              <a:r>
                <a:rPr b="1" baseline="-25000" lang="en" sz="2000">
                  <a:solidFill>
                    <a:srgbClr val="CC0000"/>
                  </a:solidFill>
                </a:rPr>
                <a:t>i</a:t>
              </a:r>
              <a:r>
                <a:rPr b="1" lang="en" sz="2000">
                  <a:solidFill>
                    <a:srgbClr val="CC0000"/>
                  </a:solidFill>
                </a:rPr>
                <a:t>:</a:t>
              </a:r>
              <a:r>
                <a:rPr lang="en" sz="1800"/>
                <a:t>Delay of </a:t>
              </a:r>
              <a:r>
                <a:rPr lang="en" sz="1800">
                  <a:latin typeface="Proxima Nova"/>
                  <a:ea typeface="Proxima Nova"/>
                  <a:cs typeface="Proxima Nova"/>
                  <a:sym typeface="Proxima Nova"/>
                </a:rPr>
                <a:t>Q</a:t>
              </a:r>
              <a:r>
                <a:rPr baseline="-25000" lang="en" sz="1800">
                  <a:latin typeface="Proxima Nova"/>
                  <a:ea typeface="Proxima Nova"/>
                  <a:cs typeface="Proxima Nova"/>
                  <a:sym typeface="Proxima Nova"/>
                </a:rPr>
                <a:t>i</a:t>
              </a:r>
            </a:p>
          </p:txBody>
        </p:sp>
        <p:cxnSp>
          <p:nvCxnSpPr>
            <p:cNvPr id="401" name="Shape 401"/>
            <p:cNvCxnSpPr/>
            <p:nvPr/>
          </p:nvCxnSpPr>
          <p:spPr>
            <a:xfrm flipH="1" rot="10800000">
              <a:off x="4346225" y="2787650"/>
              <a:ext cx="755100" cy="3300"/>
            </a:xfrm>
            <a:prstGeom prst="straightConnector1">
              <a:avLst/>
            </a:prstGeom>
            <a:noFill/>
            <a:ln cap="flat" cmpd="sng" w="76200">
              <a:solidFill>
                <a:srgbClr val="CC0000"/>
              </a:solidFill>
              <a:prstDash val="solid"/>
              <a:round/>
              <a:headEnd len="lg" w="lg" type="none"/>
              <a:tailEnd len="lg" w="lg"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311700" y="64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Query Slicing with A Rhythm</a:t>
            </a:r>
          </a:p>
        </p:txBody>
      </p:sp>
      <p:sp>
        <p:nvSpPr>
          <p:cNvPr id="407" name="Shape 407"/>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id="408" name="Shape 408"/>
          <p:cNvPicPr preferRelativeResize="0"/>
          <p:nvPr/>
        </p:nvPicPr>
        <p:blipFill rotWithShape="1">
          <a:blip r:embed="rId3">
            <a:alphaModFix/>
          </a:blip>
          <a:srcRect b="0" l="0" r="0" t="0"/>
          <a:stretch/>
        </p:blipFill>
        <p:spPr>
          <a:xfrm>
            <a:off x="1313722" y="771425"/>
            <a:ext cx="4916804" cy="4007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Drum: Adaptive Framework for Query Slicing</a:t>
            </a:r>
          </a:p>
        </p:txBody>
      </p:sp>
      <p:sp>
        <p:nvSpPr>
          <p:cNvPr id="414" name="Shape 414"/>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descr="pub" id="415" name="Shape 415"/>
          <p:cNvPicPr preferRelativeResize="0"/>
          <p:nvPr/>
        </p:nvPicPr>
        <p:blipFill>
          <a:blip r:embed="rId3">
            <a:alphaModFix/>
          </a:blip>
          <a:stretch>
            <a:fillRect/>
          </a:stretch>
        </p:blipFill>
        <p:spPr>
          <a:xfrm>
            <a:off x="615150" y="1132925"/>
            <a:ext cx="6662475" cy="3301700"/>
          </a:xfrm>
          <a:prstGeom prst="rect">
            <a:avLst/>
          </a:prstGeom>
          <a:noFill/>
          <a:ln>
            <a:noFill/>
          </a:ln>
        </p:spPr>
      </p:pic>
      <p:pic>
        <p:nvPicPr>
          <p:cNvPr id="416" name="Shape 416"/>
          <p:cNvPicPr preferRelativeResize="0"/>
          <p:nvPr/>
        </p:nvPicPr>
        <p:blipFill>
          <a:blip r:embed="rId4">
            <a:alphaModFix/>
          </a:blip>
          <a:stretch>
            <a:fillRect/>
          </a:stretch>
        </p:blipFill>
        <p:spPr>
          <a:xfrm>
            <a:off x="7949125" y="76194"/>
            <a:ext cx="1118675" cy="1143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descr="histogram.png" id="421" name="Shape 421"/>
          <p:cNvPicPr preferRelativeResize="0"/>
          <p:nvPr/>
        </p:nvPicPr>
        <p:blipFill rotWithShape="1">
          <a:blip r:embed="rId3">
            <a:alphaModFix/>
          </a:blip>
          <a:srcRect b="0" l="0" r="0" t="0"/>
          <a:stretch/>
        </p:blipFill>
        <p:spPr>
          <a:xfrm>
            <a:off x="3061300" y="2756075"/>
            <a:ext cx="2776250" cy="2082187"/>
          </a:xfrm>
          <a:prstGeom prst="rect">
            <a:avLst/>
          </a:prstGeom>
          <a:noFill/>
          <a:ln>
            <a:noFill/>
          </a:ln>
        </p:spPr>
      </p:pic>
      <p:pic>
        <p:nvPicPr>
          <p:cNvPr descr="gaussian-diff-sigma.png" id="422" name="Shape 422"/>
          <p:cNvPicPr preferRelativeResize="0"/>
          <p:nvPr/>
        </p:nvPicPr>
        <p:blipFill>
          <a:blip r:embed="rId4">
            <a:alphaModFix/>
          </a:blip>
          <a:stretch>
            <a:fillRect/>
          </a:stretch>
        </p:blipFill>
        <p:spPr>
          <a:xfrm>
            <a:off x="5837550" y="2756075"/>
            <a:ext cx="2776249" cy="2082187"/>
          </a:xfrm>
          <a:prstGeom prst="rect">
            <a:avLst/>
          </a:prstGeom>
          <a:noFill/>
          <a:ln>
            <a:noFill/>
          </a:ln>
        </p:spPr>
      </p:pic>
      <p:grpSp>
        <p:nvGrpSpPr>
          <p:cNvPr id="423" name="Shape 423"/>
          <p:cNvGrpSpPr/>
          <p:nvPr/>
        </p:nvGrpSpPr>
        <p:grpSpPr>
          <a:xfrm>
            <a:off x="261725" y="1517200"/>
            <a:ext cx="7931550" cy="659175"/>
            <a:chOff x="261725" y="1517200"/>
            <a:chExt cx="7931550" cy="659175"/>
          </a:xfrm>
        </p:grpSpPr>
        <p:grpSp>
          <p:nvGrpSpPr>
            <p:cNvPr id="424" name="Shape 424"/>
            <p:cNvGrpSpPr/>
            <p:nvPr/>
          </p:nvGrpSpPr>
          <p:grpSpPr>
            <a:xfrm>
              <a:off x="261725" y="1517200"/>
              <a:ext cx="7931550" cy="659175"/>
              <a:chOff x="261725" y="1517200"/>
              <a:chExt cx="7931550" cy="659175"/>
            </a:xfrm>
          </p:grpSpPr>
          <p:sp>
            <p:nvSpPr>
              <p:cNvPr id="425" name="Shape 425"/>
              <p:cNvSpPr txBox="1"/>
              <p:nvPr/>
            </p:nvSpPr>
            <p:spPr>
              <a:xfrm>
                <a:off x="4858975" y="1647764"/>
                <a:ext cx="2631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6</a:t>
                </a:r>
              </a:p>
            </p:txBody>
          </p:sp>
          <p:sp>
            <p:nvSpPr>
              <p:cNvPr id="426" name="Shape 426"/>
              <p:cNvSpPr txBox="1"/>
              <p:nvPr/>
            </p:nvSpPr>
            <p:spPr>
              <a:xfrm>
                <a:off x="6385850" y="1647764"/>
                <a:ext cx="2631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8</a:t>
                </a:r>
              </a:p>
            </p:txBody>
          </p:sp>
          <p:sp>
            <p:nvSpPr>
              <p:cNvPr id="427" name="Shape 427"/>
              <p:cNvSpPr txBox="1"/>
              <p:nvPr/>
            </p:nvSpPr>
            <p:spPr>
              <a:xfrm>
                <a:off x="1054775" y="1647750"/>
                <a:ext cx="3615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1</a:t>
                </a:r>
              </a:p>
            </p:txBody>
          </p:sp>
          <p:sp>
            <p:nvSpPr>
              <p:cNvPr id="428" name="Shape 428"/>
              <p:cNvSpPr txBox="1"/>
              <p:nvPr/>
            </p:nvSpPr>
            <p:spPr>
              <a:xfrm>
                <a:off x="2546400" y="1647763"/>
                <a:ext cx="3063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3</a:t>
                </a:r>
              </a:p>
            </p:txBody>
          </p:sp>
          <p:sp>
            <p:nvSpPr>
              <p:cNvPr id="429" name="Shape 429"/>
              <p:cNvSpPr txBox="1"/>
              <p:nvPr/>
            </p:nvSpPr>
            <p:spPr>
              <a:xfrm>
                <a:off x="4116550" y="1647763"/>
                <a:ext cx="3063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5</a:t>
                </a:r>
              </a:p>
            </p:txBody>
          </p:sp>
          <p:sp>
            <p:nvSpPr>
              <p:cNvPr id="430" name="Shape 430"/>
              <p:cNvSpPr txBox="1"/>
              <p:nvPr/>
            </p:nvSpPr>
            <p:spPr>
              <a:xfrm>
                <a:off x="5608200" y="1647762"/>
                <a:ext cx="3063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7</a:t>
                </a:r>
              </a:p>
            </p:txBody>
          </p:sp>
          <p:cxnSp>
            <p:nvCxnSpPr>
              <p:cNvPr id="431" name="Shape 431"/>
              <p:cNvCxnSpPr/>
              <p:nvPr/>
            </p:nvCxnSpPr>
            <p:spPr>
              <a:xfrm>
                <a:off x="545050" y="1517200"/>
                <a:ext cx="2400" cy="284700"/>
              </a:xfrm>
              <a:prstGeom prst="straightConnector1">
                <a:avLst/>
              </a:prstGeom>
              <a:noFill/>
              <a:ln cap="flat" cmpd="sng" w="76200">
                <a:solidFill>
                  <a:srgbClr val="000000"/>
                </a:solidFill>
                <a:prstDash val="solid"/>
                <a:round/>
                <a:headEnd len="lg" w="lg" type="none"/>
                <a:tailEnd len="lg" w="lg" type="none"/>
              </a:ln>
            </p:spPr>
          </p:cxnSp>
          <p:cxnSp>
            <p:nvCxnSpPr>
              <p:cNvPr id="432" name="Shape 432"/>
              <p:cNvCxnSpPr/>
              <p:nvPr/>
            </p:nvCxnSpPr>
            <p:spPr>
              <a:xfrm flipH="1" rot="10800000">
                <a:off x="545675" y="1715859"/>
                <a:ext cx="7647600" cy="1800"/>
              </a:xfrm>
              <a:prstGeom prst="straightConnector1">
                <a:avLst/>
              </a:prstGeom>
              <a:noFill/>
              <a:ln cap="flat" cmpd="sng" w="76200">
                <a:solidFill>
                  <a:srgbClr val="000000"/>
                </a:solidFill>
                <a:prstDash val="solid"/>
                <a:round/>
                <a:headEnd len="lg" w="lg" type="none"/>
                <a:tailEnd len="lg" w="lg" type="triangle"/>
              </a:ln>
            </p:spPr>
          </p:cxnSp>
          <p:sp>
            <p:nvSpPr>
              <p:cNvPr id="433" name="Shape 433"/>
              <p:cNvSpPr txBox="1"/>
              <p:nvPr/>
            </p:nvSpPr>
            <p:spPr>
              <a:xfrm>
                <a:off x="261725" y="1641450"/>
                <a:ext cx="4086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0</a:t>
                </a:r>
              </a:p>
            </p:txBody>
          </p:sp>
          <p:cxnSp>
            <p:nvCxnSpPr>
              <p:cNvPr id="434" name="Shape 434"/>
              <p:cNvCxnSpPr/>
              <p:nvPr/>
            </p:nvCxnSpPr>
            <p:spPr>
              <a:xfrm>
                <a:off x="1284125" y="1618442"/>
                <a:ext cx="900" cy="111300"/>
              </a:xfrm>
              <a:prstGeom prst="straightConnector1">
                <a:avLst/>
              </a:prstGeom>
              <a:noFill/>
              <a:ln cap="flat" cmpd="sng" w="76200">
                <a:solidFill>
                  <a:srgbClr val="000000"/>
                </a:solidFill>
                <a:prstDash val="solid"/>
                <a:round/>
                <a:headEnd len="lg" w="lg" type="none"/>
                <a:tailEnd len="lg" w="lg" type="none"/>
              </a:ln>
            </p:spPr>
          </p:cxnSp>
          <p:cxnSp>
            <p:nvCxnSpPr>
              <p:cNvPr id="435" name="Shape 435"/>
              <p:cNvCxnSpPr/>
              <p:nvPr/>
            </p:nvCxnSpPr>
            <p:spPr>
              <a:xfrm>
                <a:off x="2775764" y="1618442"/>
                <a:ext cx="900" cy="111300"/>
              </a:xfrm>
              <a:prstGeom prst="straightConnector1">
                <a:avLst/>
              </a:prstGeom>
              <a:noFill/>
              <a:ln cap="flat" cmpd="sng" w="76200">
                <a:solidFill>
                  <a:srgbClr val="000000"/>
                </a:solidFill>
                <a:prstDash val="solid"/>
                <a:round/>
                <a:headEnd len="lg" w="lg" type="none"/>
                <a:tailEnd len="lg" w="lg" type="none"/>
              </a:ln>
            </p:spPr>
          </p:cxnSp>
          <p:cxnSp>
            <p:nvCxnSpPr>
              <p:cNvPr id="436" name="Shape 436"/>
              <p:cNvCxnSpPr/>
              <p:nvPr/>
            </p:nvCxnSpPr>
            <p:spPr>
              <a:xfrm>
                <a:off x="4345911" y="1618442"/>
                <a:ext cx="900" cy="111300"/>
              </a:xfrm>
              <a:prstGeom prst="straightConnector1">
                <a:avLst/>
              </a:prstGeom>
              <a:noFill/>
              <a:ln cap="flat" cmpd="sng" w="76200">
                <a:solidFill>
                  <a:srgbClr val="000000"/>
                </a:solidFill>
                <a:prstDash val="solid"/>
                <a:round/>
                <a:headEnd len="lg" w="lg" type="none"/>
                <a:tailEnd len="lg" w="lg" type="none"/>
              </a:ln>
            </p:spPr>
          </p:cxnSp>
          <p:cxnSp>
            <p:nvCxnSpPr>
              <p:cNvPr id="437" name="Shape 437"/>
              <p:cNvCxnSpPr/>
              <p:nvPr/>
            </p:nvCxnSpPr>
            <p:spPr>
              <a:xfrm>
                <a:off x="5837550" y="1618442"/>
                <a:ext cx="900" cy="111300"/>
              </a:xfrm>
              <a:prstGeom prst="straightConnector1">
                <a:avLst/>
              </a:prstGeom>
              <a:noFill/>
              <a:ln cap="flat" cmpd="sng" w="76200">
                <a:solidFill>
                  <a:srgbClr val="000000"/>
                </a:solidFill>
                <a:prstDash val="solid"/>
                <a:round/>
                <a:headEnd len="lg" w="lg" type="none"/>
                <a:tailEnd len="lg" w="lg" type="none"/>
              </a:ln>
            </p:spPr>
          </p:cxnSp>
          <p:cxnSp>
            <p:nvCxnSpPr>
              <p:cNvPr id="438" name="Shape 438"/>
              <p:cNvCxnSpPr/>
              <p:nvPr/>
            </p:nvCxnSpPr>
            <p:spPr>
              <a:xfrm flipH="1">
                <a:off x="6584200" y="1615075"/>
                <a:ext cx="900" cy="114600"/>
              </a:xfrm>
              <a:prstGeom prst="straightConnector1">
                <a:avLst/>
              </a:prstGeom>
              <a:noFill/>
              <a:ln cap="flat" cmpd="sng" w="76200">
                <a:solidFill>
                  <a:srgbClr val="000000"/>
                </a:solidFill>
                <a:prstDash val="solid"/>
                <a:round/>
                <a:headEnd len="lg" w="lg" type="none"/>
                <a:tailEnd len="lg" w="lg" type="none"/>
              </a:ln>
            </p:spPr>
          </p:cxnSp>
          <p:cxnSp>
            <p:nvCxnSpPr>
              <p:cNvPr id="439" name="Shape 439"/>
              <p:cNvCxnSpPr/>
              <p:nvPr/>
            </p:nvCxnSpPr>
            <p:spPr>
              <a:xfrm>
                <a:off x="5107911" y="1618442"/>
                <a:ext cx="900" cy="111300"/>
              </a:xfrm>
              <a:prstGeom prst="straightConnector1">
                <a:avLst/>
              </a:prstGeom>
              <a:noFill/>
              <a:ln cap="flat" cmpd="sng" w="76200">
                <a:solidFill>
                  <a:srgbClr val="000000"/>
                </a:solidFill>
                <a:prstDash val="solid"/>
                <a:round/>
                <a:headEnd len="lg" w="lg" type="none"/>
                <a:tailEnd len="lg" w="lg" type="none"/>
              </a:ln>
            </p:spPr>
          </p:cxnSp>
          <p:sp>
            <p:nvSpPr>
              <p:cNvPr id="440" name="Shape 440"/>
              <p:cNvSpPr txBox="1"/>
              <p:nvPr/>
            </p:nvSpPr>
            <p:spPr>
              <a:xfrm>
                <a:off x="7071650" y="1647763"/>
                <a:ext cx="2631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9</a:t>
                </a:r>
              </a:p>
            </p:txBody>
          </p:sp>
          <p:sp>
            <p:nvSpPr>
              <p:cNvPr id="441" name="Shape 441"/>
              <p:cNvSpPr txBox="1"/>
              <p:nvPr/>
            </p:nvSpPr>
            <p:spPr>
              <a:xfrm>
                <a:off x="3354550" y="1647765"/>
                <a:ext cx="3063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4</a:t>
                </a:r>
              </a:p>
            </p:txBody>
          </p:sp>
          <p:cxnSp>
            <p:nvCxnSpPr>
              <p:cNvPr id="442" name="Shape 442"/>
              <p:cNvCxnSpPr/>
              <p:nvPr/>
            </p:nvCxnSpPr>
            <p:spPr>
              <a:xfrm>
                <a:off x="3561750" y="1617300"/>
                <a:ext cx="0" cy="112500"/>
              </a:xfrm>
              <a:prstGeom prst="straightConnector1">
                <a:avLst/>
              </a:prstGeom>
              <a:noFill/>
              <a:ln cap="flat" cmpd="sng" w="76200">
                <a:solidFill>
                  <a:srgbClr val="000000"/>
                </a:solidFill>
                <a:prstDash val="solid"/>
                <a:round/>
                <a:headEnd len="lg" w="lg" type="none"/>
                <a:tailEnd len="lg" w="lg" type="none"/>
              </a:ln>
            </p:spPr>
          </p:cxnSp>
          <p:cxnSp>
            <p:nvCxnSpPr>
              <p:cNvPr id="443" name="Shape 443"/>
              <p:cNvCxnSpPr/>
              <p:nvPr/>
            </p:nvCxnSpPr>
            <p:spPr>
              <a:xfrm>
                <a:off x="7317711" y="1618442"/>
                <a:ext cx="900" cy="111300"/>
              </a:xfrm>
              <a:prstGeom prst="straightConnector1">
                <a:avLst/>
              </a:prstGeom>
              <a:noFill/>
              <a:ln cap="flat" cmpd="sng" w="76200">
                <a:solidFill>
                  <a:srgbClr val="000000"/>
                </a:solidFill>
                <a:prstDash val="solid"/>
                <a:round/>
                <a:headEnd len="lg" w="lg" type="none"/>
                <a:tailEnd len="lg" w="lg" type="none"/>
              </a:ln>
            </p:spPr>
          </p:cxnSp>
          <p:sp>
            <p:nvSpPr>
              <p:cNvPr id="444" name="Shape 444"/>
              <p:cNvSpPr txBox="1"/>
              <p:nvPr/>
            </p:nvSpPr>
            <p:spPr>
              <a:xfrm>
                <a:off x="1800600" y="1647775"/>
                <a:ext cx="329400" cy="5286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2</a:t>
                </a:r>
              </a:p>
            </p:txBody>
          </p:sp>
        </p:grpSp>
        <p:cxnSp>
          <p:nvCxnSpPr>
            <p:cNvPr id="445" name="Shape 445"/>
            <p:cNvCxnSpPr/>
            <p:nvPr/>
          </p:nvCxnSpPr>
          <p:spPr>
            <a:xfrm flipH="1">
              <a:off x="2025800" y="1608450"/>
              <a:ext cx="900" cy="147900"/>
            </a:xfrm>
            <a:prstGeom prst="straightConnector1">
              <a:avLst/>
            </a:prstGeom>
            <a:noFill/>
            <a:ln cap="flat" cmpd="sng" w="76200">
              <a:solidFill>
                <a:srgbClr val="000000"/>
              </a:solidFill>
              <a:prstDash val="solid"/>
              <a:round/>
              <a:headEnd len="lg" w="lg" type="none"/>
              <a:tailEnd len="lg" w="lg" type="none"/>
            </a:ln>
          </p:spPr>
        </p:cxnSp>
      </p:grpSp>
      <p:sp>
        <p:nvSpPr>
          <p:cNvPr id="446" name="Shape 446"/>
          <p:cNvSpPr/>
          <p:nvPr/>
        </p:nvSpPr>
        <p:spPr>
          <a:xfrm rot="10800000">
            <a:off x="987730" y="2056081"/>
            <a:ext cx="2573939" cy="341103"/>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0000FF"/>
            </a:solidFill>
            <a:prstDash val="solid"/>
            <a:round/>
            <a:headEnd len="lg" w="lg" type="stealth"/>
            <a:tailEnd len="lg" w="lg" type="none"/>
          </a:ln>
        </p:spPr>
      </p:sp>
      <p:sp>
        <p:nvSpPr>
          <p:cNvPr id="447" name="Shape 447"/>
          <p:cNvSpPr txBox="1"/>
          <p:nvPr/>
        </p:nvSpPr>
        <p:spPr>
          <a:xfrm>
            <a:off x="1765900" y="2176450"/>
            <a:ext cx="1314600" cy="5571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1800">
                <a:solidFill>
                  <a:srgbClr val="0000FF"/>
                </a:solidFill>
              </a:rPr>
              <a:t>L</a:t>
            </a:r>
            <a:r>
              <a:rPr b="1" baseline="-25000" lang="en" sz="1800">
                <a:solidFill>
                  <a:srgbClr val="0000FF"/>
                </a:solidFill>
              </a:rPr>
              <a:t>2</a:t>
            </a:r>
            <a:r>
              <a:rPr b="1" lang="en" sz="1800">
                <a:solidFill>
                  <a:srgbClr val="0000FF"/>
                </a:solidFill>
              </a:rPr>
              <a:t>=3.5</a:t>
            </a:r>
          </a:p>
        </p:txBody>
      </p:sp>
      <p:sp>
        <p:nvSpPr>
          <p:cNvPr id="448" name="Shape 448"/>
          <p:cNvSpPr txBox="1"/>
          <p:nvPr/>
        </p:nvSpPr>
        <p:spPr>
          <a:xfrm>
            <a:off x="8006875" y="1517350"/>
            <a:ext cx="1256700" cy="267000"/>
          </a:xfrm>
          <a:prstGeom prst="rect">
            <a:avLst/>
          </a:prstGeom>
          <a:noFill/>
          <a:ln>
            <a:noFill/>
          </a:ln>
        </p:spPr>
        <p:txBody>
          <a:bodyPr anchorCtr="0" anchor="t" bIns="183675" lIns="183675" rIns="183675" wrap="square" tIns="183675">
            <a:noAutofit/>
          </a:bodyPr>
          <a:lstStyle/>
          <a:p>
            <a:pPr indent="0" lvl="0" marL="0" rtl="0" algn="ctr">
              <a:spcBef>
                <a:spcPts val="0"/>
              </a:spcBef>
              <a:buNone/>
            </a:pPr>
            <a:r>
              <a:rPr b="1" lang="en" sz="1600"/>
              <a:t>seconds</a:t>
            </a:r>
          </a:p>
        </p:txBody>
      </p:sp>
      <p:sp>
        <p:nvSpPr>
          <p:cNvPr id="449" name="Shape 449"/>
          <p:cNvSpPr txBox="1"/>
          <p:nvPr/>
        </p:nvSpPr>
        <p:spPr>
          <a:xfrm>
            <a:off x="547275" y="1647750"/>
            <a:ext cx="6903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solidFill>
                  <a:srgbClr val="FF0000"/>
                </a:solidFill>
              </a:rPr>
              <a:t>0.5</a:t>
            </a:r>
          </a:p>
        </p:txBody>
      </p:sp>
      <p:sp>
        <p:nvSpPr>
          <p:cNvPr id="450" name="Shape 450"/>
          <p:cNvSpPr txBox="1"/>
          <p:nvPr>
            <p:ph type="title"/>
          </p:nvPr>
        </p:nvSpPr>
        <p:spPr>
          <a:xfrm>
            <a:off x="311700" y="61925"/>
            <a:ext cx="8520600" cy="557100"/>
          </a:xfrm>
          <a:prstGeom prst="rect">
            <a:avLst/>
          </a:prstGeom>
        </p:spPr>
        <p:txBody>
          <a:bodyPr anchorCtr="0" anchor="ctr" bIns="91425" lIns="91425" rIns="91425" wrap="square" tIns="91425">
            <a:noAutofit/>
          </a:bodyPr>
          <a:lstStyle/>
          <a:p>
            <a:pPr indent="0" lvl="0" marL="0" rtl="0">
              <a:spcBef>
                <a:spcPts val="0"/>
              </a:spcBef>
              <a:buNone/>
            </a:pPr>
            <a:r>
              <a:rPr lang="en"/>
              <a:t>Example: choose Q</a:t>
            </a:r>
            <a:r>
              <a:rPr baseline="-25000" lang="en"/>
              <a:t>4</a:t>
            </a:r>
            <a:r>
              <a:rPr lang="en"/>
              <a:t> </a:t>
            </a:r>
          </a:p>
        </p:txBody>
      </p:sp>
      <p:sp>
        <p:nvSpPr>
          <p:cNvPr id="451" name="Shape 451"/>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
        <p:nvSpPr>
          <p:cNvPr id="452" name="Shape 452"/>
          <p:cNvSpPr/>
          <p:nvPr/>
        </p:nvSpPr>
        <p:spPr>
          <a:xfrm>
            <a:off x="565075" y="1205774"/>
            <a:ext cx="329329" cy="341103"/>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stealth"/>
          </a:ln>
        </p:spPr>
      </p:sp>
      <p:sp>
        <p:nvSpPr>
          <p:cNvPr id="453" name="Shape 453"/>
          <p:cNvSpPr/>
          <p:nvPr/>
        </p:nvSpPr>
        <p:spPr>
          <a:xfrm>
            <a:off x="945325" y="1271675"/>
            <a:ext cx="1018586" cy="341103"/>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stealth"/>
          </a:ln>
        </p:spPr>
      </p:sp>
      <p:sp>
        <p:nvSpPr>
          <p:cNvPr id="454" name="Shape 454"/>
          <p:cNvSpPr/>
          <p:nvPr/>
        </p:nvSpPr>
        <p:spPr>
          <a:xfrm>
            <a:off x="2021250" y="1248000"/>
            <a:ext cx="1173276" cy="372985"/>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stealth"/>
          </a:ln>
        </p:spPr>
      </p:sp>
      <p:sp>
        <p:nvSpPr>
          <p:cNvPr id="455" name="Shape 455"/>
          <p:cNvSpPr txBox="1"/>
          <p:nvPr/>
        </p:nvSpPr>
        <p:spPr>
          <a:xfrm>
            <a:off x="287650" y="452300"/>
            <a:ext cx="869100" cy="8244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lang="en" sz="1800">
                <a:solidFill>
                  <a:srgbClr val="CC0000"/>
                </a:solidFill>
              </a:rPr>
              <a:t>Q</a:t>
            </a:r>
            <a:r>
              <a:rPr baseline="-25000" lang="en" sz="1800">
                <a:solidFill>
                  <a:srgbClr val="CC0000"/>
                </a:solidFill>
              </a:rPr>
              <a:t>1</a:t>
            </a:r>
          </a:p>
          <a:p>
            <a:pPr indent="0" lvl="0" marL="0" rtl="0" algn="l">
              <a:spcBef>
                <a:spcPts val="0"/>
              </a:spcBef>
              <a:buNone/>
            </a:pPr>
            <a:r>
              <a:rPr lang="en">
                <a:solidFill>
                  <a:srgbClr val="CC0000"/>
                </a:solidFill>
              </a:rPr>
              <a:t>1 day</a:t>
            </a:r>
          </a:p>
        </p:txBody>
      </p:sp>
      <p:sp>
        <p:nvSpPr>
          <p:cNvPr id="456" name="Shape 456"/>
          <p:cNvSpPr txBox="1"/>
          <p:nvPr/>
        </p:nvSpPr>
        <p:spPr>
          <a:xfrm>
            <a:off x="1072550" y="452300"/>
            <a:ext cx="869100" cy="8244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lang="en" sz="1800">
                <a:solidFill>
                  <a:srgbClr val="CC0000"/>
                </a:solidFill>
              </a:rPr>
              <a:t>Q</a:t>
            </a:r>
            <a:r>
              <a:rPr baseline="-25000" lang="en" sz="1800">
                <a:solidFill>
                  <a:srgbClr val="CC0000"/>
                </a:solidFill>
              </a:rPr>
              <a:t>2</a:t>
            </a:r>
          </a:p>
          <a:p>
            <a:pPr indent="0" lvl="0" marL="0" rtl="0" algn="l">
              <a:spcBef>
                <a:spcPts val="0"/>
              </a:spcBef>
              <a:buNone/>
            </a:pPr>
            <a:r>
              <a:rPr lang="en">
                <a:solidFill>
                  <a:srgbClr val="CC0000"/>
                </a:solidFill>
              </a:rPr>
              <a:t>2days</a:t>
            </a:r>
          </a:p>
        </p:txBody>
      </p:sp>
      <p:sp>
        <p:nvSpPr>
          <p:cNvPr id="457" name="Shape 457"/>
          <p:cNvSpPr txBox="1"/>
          <p:nvPr/>
        </p:nvSpPr>
        <p:spPr>
          <a:xfrm>
            <a:off x="1800600" y="1647775"/>
            <a:ext cx="3294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solidFill>
                  <a:srgbClr val="FF0000"/>
                </a:solidFill>
              </a:rPr>
              <a:t>2</a:t>
            </a:r>
          </a:p>
        </p:txBody>
      </p:sp>
      <p:sp>
        <p:nvSpPr>
          <p:cNvPr id="458" name="Shape 458"/>
          <p:cNvSpPr txBox="1"/>
          <p:nvPr/>
        </p:nvSpPr>
        <p:spPr>
          <a:xfrm>
            <a:off x="2909900" y="1647750"/>
            <a:ext cx="8691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solidFill>
                  <a:srgbClr val="FF0000"/>
                </a:solidFill>
              </a:rPr>
              <a:t>3.8</a:t>
            </a:r>
          </a:p>
        </p:txBody>
      </p:sp>
      <p:cxnSp>
        <p:nvCxnSpPr>
          <p:cNvPr id="459" name="Shape 459"/>
          <p:cNvCxnSpPr/>
          <p:nvPr/>
        </p:nvCxnSpPr>
        <p:spPr>
          <a:xfrm>
            <a:off x="956713" y="1406100"/>
            <a:ext cx="2400" cy="350100"/>
          </a:xfrm>
          <a:prstGeom prst="straightConnector1">
            <a:avLst/>
          </a:prstGeom>
          <a:noFill/>
          <a:ln cap="flat" cmpd="sng" w="76200">
            <a:solidFill>
              <a:srgbClr val="CC0000"/>
            </a:solidFill>
            <a:prstDash val="solid"/>
            <a:round/>
            <a:headEnd len="lg" w="lg" type="none"/>
            <a:tailEnd len="lg" w="lg" type="none"/>
          </a:ln>
        </p:spPr>
      </p:cxnSp>
      <p:cxnSp>
        <p:nvCxnSpPr>
          <p:cNvPr id="460" name="Shape 460"/>
          <p:cNvCxnSpPr/>
          <p:nvPr/>
        </p:nvCxnSpPr>
        <p:spPr>
          <a:xfrm>
            <a:off x="2023513" y="1406100"/>
            <a:ext cx="2400" cy="350100"/>
          </a:xfrm>
          <a:prstGeom prst="straightConnector1">
            <a:avLst/>
          </a:prstGeom>
          <a:noFill/>
          <a:ln cap="flat" cmpd="sng" w="76200">
            <a:solidFill>
              <a:srgbClr val="CC0000"/>
            </a:solidFill>
            <a:prstDash val="solid"/>
            <a:round/>
            <a:headEnd len="lg" w="lg" type="none"/>
            <a:tailEnd len="lg" w="lg" type="none"/>
          </a:ln>
        </p:spPr>
      </p:cxnSp>
      <p:cxnSp>
        <p:nvCxnSpPr>
          <p:cNvPr id="461" name="Shape 461"/>
          <p:cNvCxnSpPr/>
          <p:nvPr/>
        </p:nvCxnSpPr>
        <p:spPr>
          <a:xfrm>
            <a:off x="3242713" y="1406100"/>
            <a:ext cx="2400" cy="350100"/>
          </a:xfrm>
          <a:prstGeom prst="straightConnector1">
            <a:avLst/>
          </a:prstGeom>
          <a:noFill/>
          <a:ln cap="flat" cmpd="sng" w="76200">
            <a:solidFill>
              <a:srgbClr val="CC0000"/>
            </a:solidFill>
            <a:prstDash val="solid"/>
            <a:round/>
            <a:headEnd len="lg" w="lg" type="none"/>
            <a:tailEnd len="lg" w="lg" type="none"/>
          </a:ln>
        </p:spPr>
      </p:cxnSp>
      <p:sp>
        <p:nvSpPr>
          <p:cNvPr id="462" name="Shape 462"/>
          <p:cNvSpPr txBox="1"/>
          <p:nvPr/>
        </p:nvSpPr>
        <p:spPr>
          <a:xfrm>
            <a:off x="2215550" y="452300"/>
            <a:ext cx="869100" cy="8244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lang="en" sz="1800">
                <a:solidFill>
                  <a:srgbClr val="CC0000"/>
                </a:solidFill>
              </a:rPr>
              <a:t>Q</a:t>
            </a:r>
            <a:r>
              <a:rPr baseline="-25000" lang="en" sz="1800">
                <a:solidFill>
                  <a:srgbClr val="CC0000"/>
                </a:solidFill>
              </a:rPr>
              <a:t>3</a:t>
            </a:r>
          </a:p>
          <a:p>
            <a:pPr indent="0" lvl="0" marL="0" rtl="0" algn="l">
              <a:spcBef>
                <a:spcPts val="0"/>
              </a:spcBef>
              <a:buNone/>
            </a:pPr>
            <a:r>
              <a:rPr lang="en">
                <a:solidFill>
                  <a:srgbClr val="CC0000"/>
                </a:solidFill>
              </a:rPr>
              <a:t>4days</a:t>
            </a:r>
          </a:p>
        </p:txBody>
      </p:sp>
      <p:sp>
        <p:nvSpPr>
          <p:cNvPr id="463" name="Shape 463"/>
          <p:cNvSpPr txBox="1"/>
          <p:nvPr/>
        </p:nvSpPr>
        <p:spPr>
          <a:xfrm>
            <a:off x="775300" y="2187550"/>
            <a:ext cx="1093500" cy="3936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1800">
                <a:solidFill>
                  <a:srgbClr val="0000FF"/>
                </a:solidFill>
              </a:rPr>
              <a:t>L</a:t>
            </a:r>
            <a:r>
              <a:rPr b="1" baseline="-25000" lang="en" sz="1800">
                <a:solidFill>
                  <a:srgbClr val="0000FF"/>
                </a:solidFill>
              </a:rPr>
              <a:t>1</a:t>
            </a:r>
            <a:r>
              <a:rPr b="1" lang="en" sz="1800">
                <a:solidFill>
                  <a:srgbClr val="0000FF"/>
                </a:solidFill>
              </a:rPr>
              <a:t>=2</a:t>
            </a:r>
          </a:p>
        </p:txBody>
      </p:sp>
      <p:sp>
        <p:nvSpPr>
          <p:cNvPr id="464" name="Shape 464"/>
          <p:cNvSpPr/>
          <p:nvPr/>
        </p:nvSpPr>
        <p:spPr>
          <a:xfrm rot="10800000">
            <a:off x="569596" y="2084518"/>
            <a:ext cx="1433629" cy="28470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0000FF"/>
            </a:solidFill>
            <a:prstDash val="solid"/>
            <a:round/>
            <a:headEnd len="lg" w="lg" type="stealth"/>
            <a:tailEnd len="lg" w="lg" type="none"/>
          </a:ln>
        </p:spPr>
      </p:sp>
      <p:sp>
        <p:nvSpPr>
          <p:cNvPr id="465" name="Shape 465"/>
          <p:cNvSpPr txBox="1"/>
          <p:nvPr/>
        </p:nvSpPr>
        <p:spPr>
          <a:xfrm>
            <a:off x="3061300" y="2176450"/>
            <a:ext cx="1314600" cy="5571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1800">
                <a:solidFill>
                  <a:srgbClr val="0000FF"/>
                </a:solidFill>
              </a:rPr>
              <a:t>L</a:t>
            </a:r>
            <a:r>
              <a:rPr b="1" baseline="-25000" lang="en" sz="1800">
                <a:solidFill>
                  <a:srgbClr val="0000FF"/>
                </a:solidFill>
              </a:rPr>
              <a:t>3</a:t>
            </a:r>
            <a:r>
              <a:rPr b="1" lang="en" sz="1800">
                <a:solidFill>
                  <a:srgbClr val="0000FF"/>
                </a:solidFill>
              </a:rPr>
              <a:t>=4</a:t>
            </a:r>
          </a:p>
        </p:txBody>
      </p:sp>
      <p:sp>
        <p:nvSpPr>
          <p:cNvPr id="466" name="Shape 466"/>
          <p:cNvSpPr/>
          <p:nvPr/>
        </p:nvSpPr>
        <p:spPr>
          <a:xfrm rot="10800000">
            <a:off x="2063084" y="2073489"/>
            <a:ext cx="2942489" cy="28470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0000FF"/>
            </a:solidFill>
            <a:prstDash val="solid"/>
            <a:round/>
            <a:headEnd len="lg" w="lg" type="stealth"/>
            <a:tailEnd len="lg" w="lg" type="none"/>
          </a:ln>
        </p:spPr>
      </p:sp>
      <p:sp>
        <p:nvSpPr>
          <p:cNvPr id="467" name="Shape 467"/>
          <p:cNvSpPr txBox="1"/>
          <p:nvPr/>
        </p:nvSpPr>
        <p:spPr>
          <a:xfrm>
            <a:off x="4280500" y="2176450"/>
            <a:ext cx="1314600" cy="5571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1800">
                <a:solidFill>
                  <a:srgbClr val="0000FF"/>
                </a:solidFill>
              </a:rPr>
              <a:t>L</a:t>
            </a:r>
            <a:r>
              <a:rPr b="1" baseline="-25000" lang="en" sz="1800">
                <a:solidFill>
                  <a:srgbClr val="0000FF"/>
                </a:solidFill>
              </a:rPr>
              <a:t>4</a:t>
            </a:r>
            <a:r>
              <a:rPr b="1" lang="en" sz="1800">
                <a:solidFill>
                  <a:srgbClr val="0000FF"/>
                </a:solidFill>
              </a:rPr>
              <a:t>=4.2</a:t>
            </a:r>
          </a:p>
        </p:txBody>
      </p:sp>
      <p:sp>
        <p:nvSpPr>
          <p:cNvPr id="468" name="Shape 468"/>
          <p:cNvSpPr/>
          <p:nvPr/>
        </p:nvSpPr>
        <p:spPr>
          <a:xfrm rot="10800000">
            <a:off x="3242232" y="2099163"/>
            <a:ext cx="3288893" cy="28470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0000FF"/>
            </a:solidFill>
            <a:prstDash val="solid"/>
            <a:round/>
            <a:headEnd len="lg" w="lg" type="stealth"/>
            <a:tailEnd len="lg" w="lg" type="none"/>
          </a:ln>
        </p:spPr>
      </p:sp>
      <p:sp>
        <p:nvSpPr>
          <p:cNvPr id="469" name="Shape 469"/>
          <p:cNvSpPr txBox="1"/>
          <p:nvPr/>
        </p:nvSpPr>
        <p:spPr>
          <a:xfrm>
            <a:off x="3510950" y="528500"/>
            <a:ext cx="1173300" cy="5571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lang="en" sz="1800">
                <a:solidFill>
                  <a:srgbClr val="CC0000"/>
                </a:solidFill>
              </a:rPr>
              <a:t>Q</a:t>
            </a:r>
            <a:r>
              <a:rPr baseline="-25000" lang="en" sz="1800">
                <a:solidFill>
                  <a:srgbClr val="CC0000"/>
                </a:solidFill>
              </a:rPr>
              <a:t>4</a:t>
            </a:r>
            <a:r>
              <a:rPr lang="en" sz="1800">
                <a:solidFill>
                  <a:srgbClr val="CC0000"/>
                </a:solidFill>
              </a:rPr>
              <a:t> = ?</a:t>
            </a:r>
          </a:p>
        </p:txBody>
      </p:sp>
      <p:pic>
        <p:nvPicPr>
          <p:cNvPr descr="linear-regression.png" id="470" name="Shape 470"/>
          <p:cNvPicPr preferRelativeResize="0"/>
          <p:nvPr/>
        </p:nvPicPr>
        <p:blipFill>
          <a:blip r:embed="rId5">
            <a:alphaModFix/>
          </a:blip>
          <a:stretch>
            <a:fillRect/>
          </a:stretch>
        </p:blipFill>
        <p:spPr>
          <a:xfrm>
            <a:off x="394300" y="2756075"/>
            <a:ext cx="2661401" cy="1996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9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Shape 475"/>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descr="linear-regression.png" id="476" name="Shape 476"/>
          <p:cNvPicPr preferRelativeResize="0"/>
          <p:nvPr/>
        </p:nvPicPr>
        <p:blipFill rotWithShape="1">
          <a:blip r:embed="rId3">
            <a:alphaModFix/>
          </a:blip>
          <a:srcRect b="0" l="0" r="0" t="0"/>
          <a:stretch/>
        </p:blipFill>
        <p:spPr>
          <a:xfrm>
            <a:off x="394300" y="2756075"/>
            <a:ext cx="2661401" cy="1996050"/>
          </a:xfrm>
          <a:prstGeom prst="rect">
            <a:avLst/>
          </a:prstGeom>
          <a:noFill/>
          <a:ln>
            <a:noFill/>
          </a:ln>
        </p:spPr>
      </p:pic>
      <p:pic>
        <p:nvPicPr>
          <p:cNvPr descr="gaussian-diff-sigma2.png" id="477" name="Shape 477"/>
          <p:cNvPicPr preferRelativeResize="0"/>
          <p:nvPr/>
        </p:nvPicPr>
        <p:blipFill rotWithShape="1">
          <a:blip r:embed="rId4">
            <a:alphaModFix/>
          </a:blip>
          <a:srcRect b="0" l="0" r="0" t="0"/>
          <a:stretch/>
        </p:blipFill>
        <p:spPr>
          <a:xfrm>
            <a:off x="5837525" y="2757938"/>
            <a:ext cx="2776249" cy="2082187"/>
          </a:xfrm>
          <a:prstGeom prst="rect">
            <a:avLst/>
          </a:prstGeom>
          <a:noFill/>
          <a:ln>
            <a:noFill/>
          </a:ln>
        </p:spPr>
      </p:pic>
      <p:pic>
        <p:nvPicPr>
          <p:cNvPr descr="histogram.png" id="478" name="Shape 478"/>
          <p:cNvPicPr preferRelativeResize="0"/>
          <p:nvPr/>
        </p:nvPicPr>
        <p:blipFill rotWithShape="1">
          <a:blip r:embed="rId5">
            <a:alphaModFix/>
          </a:blip>
          <a:srcRect b="0" l="0" r="0" t="0"/>
          <a:stretch/>
        </p:blipFill>
        <p:spPr>
          <a:xfrm>
            <a:off x="3061287" y="2757950"/>
            <a:ext cx="2776250" cy="2082187"/>
          </a:xfrm>
          <a:prstGeom prst="rect">
            <a:avLst/>
          </a:prstGeom>
          <a:noFill/>
          <a:ln>
            <a:noFill/>
          </a:ln>
        </p:spPr>
      </p:pic>
      <p:grpSp>
        <p:nvGrpSpPr>
          <p:cNvPr id="479" name="Shape 479"/>
          <p:cNvGrpSpPr/>
          <p:nvPr/>
        </p:nvGrpSpPr>
        <p:grpSpPr>
          <a:xfrm>
            <a:off x="261725" y="1517200"/>
            <a:ext cx="7931550" cy="659175"/>
            <a:chOff x="261725" y="1517200"/>
            <a:chExt cx="7931550" cy="659175"/>
          </a:xfrm>
        </p:grpSpPr>
        <p:grpSp>
          <p:nvGrpSpPr>
            <p:cNvPr id="480" name="Shape 480"/>
            <p:cNvGrpSpPr/>
            <p:nvPr/>
          </p:nvGrpSpPr>
          <p:grpSpPr>
            <a:xfrm>
              <a:off x="261725" y="1517200"/>
              <a:ext cx="7931550" cy="659175"/>
              <a:chOff x="261725" y="1517200"/>
              <a:chExt cx="7931550" cy="659175"/>
            </a:xfrm>
          </p:grpSpPr>
          <p:sp>
            <p:nvSpPr>
              <p:cNvPr id="481" name="Shape 481"/>
              <p:cNvSpPr txBox="1"/>
              <p:nvPr/>
            </p:nvSpPr>
            <p:spPr>
              <a:xfrm>
                <a:off x="4858975" y="1647764"/>
                <a:ext cx="2631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6</a:t>
                </a:r>
              </a:p>
            </p:txBody>
          </p:sp>
          <p:sp>
            <p:nvSpPr>
              <p:cNvPr id="482" name="Shape 482"/>
              <p:cNvSpPr txBox="1"/>
              <p:nvPr/>
            </p:nvSpPr>
            <p:spPr>
              <a:xfrm>
                <a:off x="6385850" y="1647764"/>
                <a:ext cx="2631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8</a:t>
                </a:r>
              </a:p>
            </p:txBody>
          </p:sp>
          <p:sp>
            <p:nvSpPr>
              <p:cNvPr id="483" name="Shape 483"/>
              <p:cNvSpPr txBox="1"/>
              <p:nvPr/>
            </p:nvSpPr>
            <p:spPr>
              <a:xfrm>
                <a:off x="1054775" y="1647750"/>
                <a:ext cx="3615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1</a:t>
                </a:r>
              </a:p>
            </p:txBody>
          </p:sp>
          <p:sp>
            <p:nvSpPr>
              <p:cNvPr id="484" name="Shape 484"/>
              <p:cNvSpPr txBox="1"/>
              <p:nvPr/>
            </p:nvSpPr>
            <p:spPr>
              <a:xfrm>
                <a:off x="2546400" y="1647763"/>
                <a:ext cx="3063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3</a:t>
                </a:r>
              </a:p>
            </p:txBody>
          </p:sp>
          <p:sp>
            <p:nvSpPr>
              <p:cNvPr id="485" name="Shape 485"/>
              <p:cNvSpPr txBox="1"/>
              <p:nvPr/>
            </p:nvSpPr>
            <p:spPr>
              <a:xfrm>
                <a:off x="4116550" y="1647763"/>
                <a:ext cx="3063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5</a:t>
                </a:r>
              </a:p>
            </p:txBody>
          </p:sp>
          <p:sp>
            <p:nvSpPr>
              <p:cNvPr id="486" name="Shape 486"/>
              <p:cNvSpPr txBox="1"/>
              <p:nvPr/>
            </p:nvSpPr>
            <p:spPr>
              <a:xfrm>
                <a:off x="5608200" y="1647762"/>
                <a:ext cx="3063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7</a:t>
                </a:r>
              </a:p>
            </p:txBody>
          </p:sp>
          <p:cxnSp>
            <p:nvCxnSpPr>
              <p:cNvPr id="487" name="Shape 487"/>
              <p:cNvCxnSpPr/>
              <p:nvPr/>
            </p:nvCxnSpPr>
            <p:spPr>
              <a:xfrm>
                <a:off x="545050" y="1517200"/>
                <a:ext cx="2400" cy="284700"/>
              </a:xfrm>
              <a:prstGeom prst="straightConnector1">
                <a:avLst/>
              </a:prstGeom>
              <a:noFill/>
              <a:ln cap="flat" cmpd="sng" w="76200">
                <a:solidFill>
                  <a:srgbClr val="000000"/>
                </a:solidFill>
                <a:prstDash val="solid"/>
                <a:round/>
                <a:headEnd len="lg" w="lg" type="none"/>
                <a:tailEnd len="lg" w="lg" type="none"/>
              </a:ln>
            </p:spPr>
          </p:cxnSp>
          <p:cxnSp>
            <p:nvCxnSpPr>
              <p:cNvPr id="488" name="Shape 488"/>
              <p:cNvCxnSpPr/>
              <p:nvPr/>
            </p:nvCxnSpPr>
            <p:spPr>
              <a:xfrm flipH="1" rot="10800000">
                <a:off x="545675" y="1715859"/>
                <a:ext cx="7647600" cy="1800"/>
              </a:xfrm>
              <a:prstGeom prst="straightConnector1">
                <a:avLst/>
              </a:prstGeom>
              <a:noFill/>
              <a:ln cap="flat" cmpd="sng" w="76200">
                <a:solidFill>
                  <a:srgbClr val="000000"/>
                </a:solidFill>
                <a:prstDash val="solid"/>
                <a:round/>
                <a:headEnd len="lg" w="lg" type="none"/>
                <a:tailEnd len="lg" w="lg" type="triangle"/>
              </a:ln>
            </p:spPr>
          </p:cxnSp>
          <p:sp>
            <p:nvSpPr>
              <p:cNvPr id="489" name="Shape 489"/>
              <p:cNvSpPr txBox="1"/>
              <p:nvPr/>
            </p:nvSpPr>
            <p:spPr>
              <a:xfrm>
                <a:off x="261725" y="1641450"/>
                <a:ext cx="4086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0</a:t>
                </a:r>
              </a:p>
            </p:txBody>
          </p:sp>
          <p:cxnSp>
            <p:nvCxnSpPr>
              <p:cNvPr id="490" name="Shape 490"/>
              <p:cNvCxnSpPr/>
              <p:nvPr/>
            </p:nvCxnSpPr>
            <p:spPr>
              <a:xfrm>
                <a:off x="1284125" y="1618442"/>
                <a:ext cx="900" cy="111300"/>
              </a:xfrm>
              <a:prstGeom prst="straightConnector1">
                <a:avLst/>
              </a:prstGeom>
              <a:noFill/>
              <a:ln cap="flat" cmpd="sng" w="76200">
                <a:solidFill>
                  <a:srgbClr val="000000"/>
                </a:solidFill>
                <a:prstDash val="solid"/>
                <a:round/>
                <a:headEnd len="lg" w="lg" type="none"/>
                <a:tailEnd len="lg" w="lg" type="none"/>
              </a:ln>
            </p:spPr>
          </p:cxnSp>
          <p:cxnSp>
            <p:nvCxnSpPr>
              <p:cNvPr id="491" name="Shape 491"/>
              <p:cNvCxnSpPr/>
              <p:nvPr/>
            </p:nvCxnSpPr>
            <p:spPr>
              <a:xfrm>
                <a:off x="2775764" y="1618442"/>
                <a:ext cx="900" cy="111300"/>
              </a:xfrm>
              <a:prstGeom prst="straightConnector1">
                <a:avLst/>
              </a:prstGeom>
              <a:noFill/>
              <a:ln cap="flat" cmpd="sng" w="76200">
                <a:solidFill>
                  <a:srgbClr val="000000"/>
                </a:solidFill>
                <a:prstDash val="solid"/>
                <a:round/>
                <a:headEnd len="lg" w="lg" type="none"/>
                <a:tailEnd len="lg" w="lg" type="none"/>
              </a:ln>
            </p:spPr>
          </p:cxnSp>
          <p:cxnSp>
            <p:nvCxnSpPr>
              <p:cNvPr id="492" name="Shape 492"/>
              <p:cNvCxnSpPr/>
              <p:nvPr/>
            </p:nvCxnSpPr>
            <p:spPr>
              <a:xfrm>
                <a:off x="4345911" y="1618442"/>
                <a:ext cx="900" cy="111300"/>
              </a:xfrm>
              <a:prstGeom prst="straightConnector1">
                <a:avLst/>
              </a:prstGeom>
              <a:noFill/>
              <a:ln cap="flat" cmpd="sng" w="76200">
                <a:solidFill>
                  <a:srgbClr val="000000"/>
                </a:solidFill>
                <a:prstDash val="solid"/>
                <a:round/>
                <a:headEnd len="lg" w="lg" type="none"/>
                <a:tailEnd len="lg" w="lg" type="none"/>
              </a:ln>
            </p:spPr>
          </p:cxnSp>
          <p:cxnSp>
            <p:nvCxnSpPr>
              <p:cNvPr id="493" name="Shape 493"/>
              <p:cNvCxnSpPr/>
              <p:nvPr/>
            </p:nvCxnSpPr>
            <p:spPr>
              <a:xfrm>
                <a:off x="5837550" y="1618442"/>
                <a:ext cx="900" cy="111300"/>
              </a:xfrm>
              <a:prstGeom prst="straightConnector1">
                <a:avLst/>
              </a:prstGeom>
              <a:noFill/>
              <a:ln cap="flat" cmpd="sng" w="76200">
                <a:solidFill>
                  <a:srgbClr val="000000"/>
                </a:solidFill>
                <a:prstDash val="solid"/>
                <a:round/>
                <a:headEnd len="lg" w="lg" type="none"/>
                <a:tailEnd len="lg" w="lg" type="none"/>
              </a:ln>
            </p:spPr>
          </p:cxnSp>
          <p:cxnSp>
            <p:nvCxnSpPr>
              <p:cNvPr id="494" name="Shape 494"/>
              <p:cNvCxnSpPr/>
              <p:nvPr/>
            </p:nvCxnSpPr>
            <p:spPr>
              <a:xfrm flipH="1">
                <a:off x="6584200" y="1615075"/>
                <a:ext cx="900" cy="114600"/>
              </a:xfrm>
              <a:prstGeom prst="straightConnector1">
                <a:avLst/>
              </a:prstGeom>
              <a:noFill/>
              <a:ln cap="flat" cmpd="sng" w="76200">
                <a:solidFill>
                  <a:srgbClr val="000000"/>
                </a:solidFill>
                <a:prstDash val="solid"/>
                <a:round/>
                <a:headEnd len="lg" w="lg" type="none"/>
                <a:tailEnd len="lg" w="lg" type="none"/>
              </a:ln>
            </p:spPr>
          </p:cxnSp>
          <p:cxnSp>
            <p:nvCxnSpPr>
              <p:cNvPr id="495" name="Shape 495"/>
              <p:cNvCxnSpPr/>
              <p:nvPr/>
            </p:nvCxnSpPr>
            <p:spPr>
              <a:xfrm>
                <a:off x="5107911" y="1618442"/>
                <a:ext cx="900" cy="111300"/>
              </a:xfrm>
              <a:prstGeom prst="straightConnector1">
                <a:avLst/>
              </a:prstGeom>
              <a:noFill/>
              <a:ln cap="flat" cmpd="sng" w="76200">
                <a:solidFill>
                  <a:srgbClr val="000000"/>
                </a:solidFill>
                <a:prstDash val="solid"/>
                <a:round/>
                <a:headEnd len="lg" w="lg" type="none"/>
                <a:tailEnd len="lg" w="lg" type="none"/>
              </a:ln>
            </p:spPr>
          </p:cxnSp>
          <p:sp>
            <p:nvSpPr>
              <p:cNvPr id="496" name="Shape 496"/>
              <p:cNvSpPr txBox="1"/>
              <p:nvPr/>
            </p:nvSpPr>
            <p:spPr>
              <a:xfrm>
                <a:off x="7071650" y="1647763"/>
                <a:ext cx="2631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9</a:t>
                </a:r>
              </a:p>
            </p:txBody>
          </p:sp>
          <p:sp>
            <p:nvSpPr>
              <p:cNvPr id="497" name="Shape 497"/>
              <p:cNvSpPr txBox="1"/>
              <p:nvPr/>
            </p:nvSpPr>
            <p:spPr>
              <a:xfrm>
                <a:off x="3354550" y="1647765"/>
                <a:ext cx="3063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4</a:t>
                </a:r>
              </a:p>
            </p:txBody>
          </p:sp>
          <p:cxnSp>
            <p:nvCxnSpPr>
              <p:cNvPr id="498" name="Shape 498"/>
              <p:cNvCxnSpPr/>
              <p:nvPr/>
            </p:nvCxnSpPr>
            <p:spPr>
              <a:xfrm>
                <a:off x="3561750" y="1617300"/>
                <a:ext cx="0" cy="112500"/>
              </a:xfrm>
              <a:prstGeom prst="straightConnector1">
                <a:avLst/>
              </a:prstGeom>
              <a:noFill/>
              <a:ln cap="flat" cmpd="sng" w="76200">
                <a:solidFill>
                  <a:srgbClr val="000000"/>
                </a:solidFill>
                <a:prstDash val="solid"/>
                <a:round/>
                <a:headEnd len="lg" w="lg" type="none"/>
                <a:tailEnd len="lg" w="lg" type="none"/>
              </a:ln>
            </p:spPr>
          </p:cxnSp>
          <p:cxnSp>
            <p:nvCxnSpPr>
              <p:cNvPr id="499" name="Shape 499"/>
              <p:cNvCxnSpPr/>
              <p:nvPr/>
            </p:nvCxnSpPr>
            <p:spPr>
              <a:xfrm>
                <a:off x="7317711" y="1618442"/>
                <a:ext cx="900" cy="111300"/>
              </a:xfrm>
              <a:prstGeom prst="straightConnector1">
                <a:avLst/>
              </a:prstGeom>
              <a:noFill/>
              <a:ln cap="flat" cmpd="sng" w="76200">
                <a:solidFill>
                  <a:srgbClr val="000000"/>
                </a:solidFill>
                <a:prstDash val="solid"/>
                <a:round/>
                <a:headEnd len="lg" w="lg" type="none"/>
                <a:tailEnd len="lg" w="lg" type="none"/>
              </a:ln>
            </p:spPr>
          </p:cxnSp>
          <p:sp>
            <p:nvSpPr>
              <p:cNvPr id="500" name="Shape 500"/>
              <p:cNvSpPr txBox="1"/>
              <p:nvPr/>
            </p:nvSpPr>
            <p:spPr>
              <a:xfrm>
                <a:off x="1800600" y="1647775"/>
                <a:ext cx="329400" cy="5286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t>2</a:t>
                </a:r>
              </a:p>
            </p:txBody>
          </p:sp>
        </p:grpSp>
        <p:cxnSp>
          <p:nvCxnSpPr>
            <p:cNvPr id="501" name="Shape 501"/>
            <p:cNvCxnSpPr/>
            <p:nvPr/>
          </p:nvCxnSpPr>
          <p:spPr>
            <a:xfrm flipH="1">
              <a:off x="2025800" y="1608450"/>
              <a:ext cx="900" cy="147900"/>
            </a:xfrm>
            <a:prstGeom prst="straightConnector1">
              <a:avLst/>
            </a:prstGeom>
            <a:noFill/>
            <a:ln cap="flat" cmpd="sng" w="76200">
              <a:solidFill>
                <a:srgbClr val="000000"/>
              </a:solidFill>
              <a:prstDash val="solid"/>
              <a:round/>
              <a:headEnd len="lg" w="lg" type="none"/>
              <a:tailEnd len="lg" w="lg" type="none"/>
            </a:ln>
          </p:spPr>
        </p:cxnSp>
      </p:grpSp>
      <p:sp>
        <p:nvSpPr>
          <p:cNvPr id="502" name="Shape 502"/>
          <p:cNvSpPr/>
          <p:nvPr/>
        </p:nvSpPr>
        <p:spPr>
          <a:xfrm rot="10800000">
            <a:off x="987730" y="2056081"/>
            <a:ext cx="2573939" cy="341103"/>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0000FF"/>
            </a:solidFill>
            <a:prstDash val="solid"/>
            <a:round/>
            <a:headEnd len="lg" w="lg" type="stealth"/>
            <a:tailEnd len="lg" w="lg" type="none"/>
          </a:ln>
        </p:spPr>
      </p:sp>
      <p:sp>
        <p:nvSpPr>
          <p:cNvPr id="503" name="Shape 503"/>
          <p:cNvSpPr txBox="1"/>
          <p:nvPr/>
        </p:nvSpPr>
        <p:spPr>
          <a:xfrm>
            <a:off x="1765900" y="2176450"/>
            <a:ext cx="1314600" cy="5571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1800">
                <a:solidFill>
                  <a:srgbClr val="0000FF"/>
                </a:solidFill>
              </a:rPr>
              <a:t>L</a:t>
            </a:r>
            <a:r>
              <a:rPr b="1" baseline="-25000" lang="en" sz="1800">
                <a:solidFill>
                  <a:srgbClr val="0000FF"/>
                </a:solidFill>
              </a:rPr>
              <a:t>2</a:t>
            </a:r>
            <a:r>
              <a:rPr b="1" lang="en" sz="1800">
                <a:solidFill>
                  <a:srgbClr val="0000FF"/>
                </a:solidFill>
              </a:rPr>
              <a:t>=3.5</a:t>
            </a:r>
          </a:p>
        </p:txBody>
      </p:sp>
      <p:sp>
        <p:nvSpPr>
          <p:cNvPr id="504" name="Shape 504"/>
          <p:cNvSpPr txBox="1"/>
          <p:nvPr/>
        </p:nvSpPr>
        <p:spPr>
          <a:xfrm>
            <a:off x="547275" y="1647750"/>
            <a:ext cx="6903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solidFill>
                  <a:srgbClr val="FF0000"/>
                </a:solidFill>
              </a:rPr>
              <a:t>0.5</a:t>
            </a:r>
          </a:p>
        </p:txBody>
      </p:sp>
      <p:sp>
        <p:nvSpPr>
          <p:cNvPr id="505" name="Shape 505"/>
          <p:cNvSpPr txBox="1"/>
          <p:nvPr>
            <p:ph type="title"/>
          </p:nvPr>
        </p:nvSpPr>
        <p:spPr>
          <a:xfrm>
            <a:off x="311700" y="61925"/>
            <a:ext cx="8520600" cy="557100"/>
          </a:xfrm>
          <a:prstGeom prst="rect">
            <a:avLst/>
          </a:prstGeom>
        </p:spPr>
        <p:txBody>
          <a:bodyPr anchorCtr="0" anchor="ctr" bIns="91425" lIns="91425" rIns="91425" wrap="square" tIns="91425">
            <a:noAutofit/>
          </a:bodyPr>
          <a:lstStyle/>
          <a:p>
            <a:pPr indent="0" lvl="0" marL="0" rtl="0">
              <a:spcBef>
                <a:spcPts val="0"/>
              </a:spcBef>
              <a:buNone/>
            </a:pPr>
            <a:r>
              <a:rPr lang="en"/>
              <a:t>Example: choose Q</a:t>
            </a:r>
            <a:r>
              <a:rPr baseline="-25000" lang="en"/>
              <a:t>5</a:t>
            </a:r>
            <a:r>
              <a:rPr lang="en"/>
              <a:t> </a:t>
            </a:r>
          </a:p>
        </p:txBody>
      </p:sp>
      <p:sp>
        <p:nvSpPr>
          <p:cNvPr id="506" name="Shape 506"/>
          <p:cNvSpPr/>
          <p:nvPr/>
        </p:nvSpPr>
        <p:spPr>
          <a:xfrm>
            <a:off x="565075" y="1205774"/>
            <a:ext cx="329329" cy="341103"/>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stealth"/>
          </a:ln>
        </p:spPr>
      </p:sp>
      <p:sp>
        <p:nvSpPr>
          <p:cNvPr id="507" name="Shape 507"/>
          <p:cNvSpPr/>
          <p:nvPr/>
        </p:nvSpPr>
        <p:spPr>
          <a:xfrm>
            <a:off x="945325" y="1271675"/>
            <a:ext cx="1018586" cy="341103"/>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stealth"/>
          </a:ln>
        </p:spPr>
      </p:sp>
      <p:sp>
        <p:nvSpPr>
          <p:cNvPr id="508" name="Shape 508"/>
          <p:cNvSpPr/>
          <p:nvPr/>
        </p:nvSpPr>
        <p:spPr>
          <a:xfrm>
            <a:off x="2021250" y="1248000"/>
            <a:ext cx="1173276" cy="372985"/>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stealth"/>
          </a:ln>
        </p:spPr>
      </p:sp>
      <p:sp>
        <p:nvSpPr>
          <p:cNvPr id="509" name="Shape 509"/>
          <p:cNvSpPr txBox="1"/>
          <p:nvPr/>
        </p:nvSpPr>
        <p:spPr>
          <a:xfrm>
            <a:off x="1800600" y="1647775"/>
            <a:ext cx="3294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solidFill>
                  <a:srgbClr val="FF0000"/>
                </a:solidFill>
              </a:rPr>
              <a:t>2</a:t>
            </a:r>
          </a:p>
        </p:txBody>
      </p:sp>
      <p:sp>
        <p:nvSpPr>
          <p:cNvPr id="510" name="Shape 510"/>
          <p:cNvSpPr txBox="1"/>
          <p:nvPr/>
        </p:nvSpPr>
        <p:spPr>
          <a:xfrm>
            <a:off x="2909900" y="1647750"/>
            <a:ext cx="8691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solidFill>
                  <a:srgbClr val="FF0000"/>
                </a:solidFill>
              </a:rPr>
              <a:t>3.8</a:t>
            </a:r>
          </a:p>
        </p:txBody>
      </p:sp>
      <p:cxnSp>
        <p:nvCxnSpPr>
          <p:cNvPr id="511" name="Shape 511"/>
          <p:cNvCxnSpPr/>
          <p:nvPr/>
        </p:nvCxnSpPr>
        <p:spPr>
          <a:xfrm>
            <a:off x="956713" y="1406100"/>
            <a:ext cx="2400" cy="350100"/>
          </a:xfrm>
          <a:prstGeom prst="straightConnector1">
            <a:avLst/>
          </a:prstGeom>
          <a:noFill/>
          <a:ln cap="flat" cmpd="sng" w="76200">
            <a:solidFill>
              <a:srgbClr val="CC0000"/>
            </a:solidFill>
            <a:prstDash val="solid"/>
            <a:round/>
            <a:headEnd len="lg" w="lg" type="none"/>
            <a:tailEnd len="lg" w="lg" type="none"/>
          </a:ln>
        </p:spPr>
      </p:cxnSp>
      <p:cxnSp>
        <p:nvCxnSpPr>
          <p:cNvPr id="512" name="Shape 512"/>
          <p:cNvCxnSpPr/>
          <p:nvPr/>
        </p:nvCxnSpPr>
        <p:spPr>
          <a:xfrm>
            <a:off x="2023513" y="1406100"/>
            <a:ext cx="2400" cy="350100"/>
          </a:xfrm>
          <a:prstGeom prst="straightConnector1">
            <a:avLst/>
          </a:prstGeom>
          <a:noFill/>
          <a:ln cap="flat" cmpd="sng" w="76200">
            <a:solidFill>
              <a:srgbClr val="CC0000"/>
            </a:solidFill>
            <a:prstDash val="solid"/>
            <a:round/>
            <a:headEnd len="lg" w="lg" type="none"/>
            <a:tailEnd len="lg" w="lg" type="none"/>
          </a:ln>
        </p:spPr>
      </p:cxnSp>
      <p:cxnSp>
        <p:nvCxnSpPr>
          <p:cNvPr id="513" name="Shape 513"/>
          <p:cNvCxnSpPr/>
          <p:nvPr/>
        </p:nvCxnSpPr>
        <p:spPr>
          <a:xfrm>
            <a:off x="3242713" y="1406100"/>
            <a:ext cx="2400" cy="350100"/>
          </a:xfrm>
          <a:prstGeom prst="straightConnector1">
            <a:avLst/>
          </a:prstGeom>
          <a:noFill/>
          <a:ln cap="flat" cmpd="sng" w="76200">
            <a:solidFill>
              <a:srgbClr val="CC0000"/>
            </a:solidFill>
            <a:prstDash val="solid"/>
            <a:round/>
            <a:headEnd len="lg" w="lg" type="none"/>
            <a:tailEnd len="lg" w="lg" type="none"/>
          </a:ln>
        </p:spPr>
      </p:cxnSp>
      <p:sp>
        <p:nvSpPr>
          <p:cNvPr id="514" name="Shape 514"/>
          <p:cNvSpPr txBox="1"/>
          <p:nvPr/>
        </p:nvSpPr>
        <p:spPr>
          <a:xfrm>
            <a:off x="775300" y="2187550"/>
            <a:ext cx="1093500" cy="3936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1800">
                <a:solidFill>
                  <a:srgbClr val="0000FF"/>
                </a:solidFill>
              </a:rPr>
              <a:t>L</a:t>
            </a:r>
            <a:r>
              <a:rPr b="1" baseline="-25000" lang="en" sz="1800">
                <a:solidFill>
                  <a:srgbClr val="0000FF"/>
                </a:solidFill>
              </a:rPr>
              <a:t>1</a:t>
            </a:r>
            <a:r>
              <a:rPr b="1" lang="en" sz="1800">
                <a:solidFill>
                  <a:srgbClr val="0000FF"/>
                </a:solidFill>
              </a:rPr>
              <a:t>=2</a:t>
            </a:r>
          </a:p>
        </p:txBody>
      </p:sp>
      <p:sp>
        <p:nvSpPr>
          <p:cNvPr id="515" name="Shape 515"/>
          <p:cNvSpPr/>
          <p:nvPr/>
        </p:nvSpPr>
        <p:spPr>
          <a:xfrm rot="10800000">
            <a:off x="569596" y="2084518"/>
            <a:ext cx="1433629" cy="28470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0000FF"/>
            </a:solidFill>
            <a:prstDash val="solid"/>
            <a:round/>
            <a:headEnd len="lg" w="lg" type="stealth"/>
            <a:tailEnd len="lg" w="lg" type="none"/>
          </a:ln>
        </p:spPr>
      </p:sp>
      <p:sp>
        <p:nvSpPr>
          <p:cNvPr id="516" name="Shape 516"/>
          <p:cNvSpPr txBox="1"/>
          <p:nvPr/>
        </p:nvSpPr>
        <p:spPr>
          <a:xfrm>
            <a:off x="3061300" y="2176450"/>
            <a:ext cx="1314600" cy="5571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1800">
                <a:solidFill>
                  <a:srgbClr val="0000FF"/>
                </a:solidFill>
              </a:rPr>
              <a:t>L</a:t>
            </a:r>
            <a:r>
              <a:rPr b="1" baseline="-25000" lang="en" sz="1800">
                <a:solidFill>
                  <a:srgbClr val="0000FF"/>
                </a:solidFill>
              </a:rPr>
              <a:t>3</a:t>
            </a:r>
            <a:r>
              <a:rPr b="1" lang="en" sz="1800">
                <a:solidFill>
                  <a:srgbClr val="0000FF"/>
                </a:solidFill>
              </a:rPr>
              <a:t>=4</a:t>
            </a:r>
          </a:p>
        </p:txBody>
      </p:sp>
      <p:sp>
        <p:nvSpPr>
          <p:cNvPr id="517" name="Shape 517"/>
          <p:cNvSpPr/>
          <p:nvPr/>
        </p:nvSpPr>
        <p:spPr>
          <a:xfrm rot="10800000">
            <a:off x="2063084" y="2073489"/>
            <a:ext cx="2942489" cy="28470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0000FF"/>
            </a:solidFill>
            <a:prstDash val="solid"/>
            <a:round/>
            <a:headEnd len="lg" w="lg" type="stealth"/>
            <a:tailEnd len="lg" w="lg" type="none"/>
          </a:ln>
        </p:spPr>
      </p:sp>
      <p:sp>
        <p:nvSpPr>
          <p:cNvPr id="518" name="Shape 518"/>
          <p:cNvSpPr txBox="1"/>
          <p:nvPr/>
        </p:nvSpPr>
        <p:spPr>
          <a:xfrm>
            <a:off x="4280500" y="2176450"/>
            <a:ext cx="1314600" cy="5571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1800">
                <a:solidFill>
                  <a:srgbClr val="0000FF"/>
                </a:solidFill>
              </a:rPr>
              <a:t>L</a:t>
            </a:r>
            <a:r>
              <a:rPr b="1" baseline="-25000" lang="en" sz="1800">
                <a:solidFill>
                  <a:srgbClr val="0000FF"/>
                </a:solidFill>
              </a:rPr>
              <a:t>4</a:t>
            </a:r>
            <a:r>
              <a:rPr b="1" lang="en" sz="1800">
                <a:solidFill>
                  <a:srgbClr val="0000FF"/>
                </a:solidFill>
              </a:rPr>
              <a:t>=4.2</a:t>
            </a:r>
          </a:p>
        </p:txBody>
      </p:sp>
      <p:sp>
        <p:nvSpPr>
          <p:cNvPr id="519" name="Shape 519"/>
          <p:cNvSpPr/>
          <p:nvPr/>
        </p:nvSpPr>
        <p:spPr>
          <a:xfrm rot="10800000">
            <a:off x="3242232" y="2099163"/>
            <a:ext cx="3288893" cy="28470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0000FF"/>
            </a:solidFill>
            <a:prstDash val="solid"/>
            <a:round/>
            <a:headEnd len="lg" w="lg" type="stealth"/>
            <a:tailEnd len="lg" w="lg" type="none"/>
          </a:ln>
        </p:spPr>
      </p:sp>
      <p:sp>
        <p:nvSpPr>
          <p:cNvPr id="520" name="Shape 520"/>
          <p:cNvSpPr txBox="1"/>
          <p:nvPr/>
        </p:nvSpPr>
        <p:spPr>
          <a:xfrm>
            <a:off x="3663350" y="452300"/>
            <a:ext cx="869100" cy="8244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lang="en" sz="1800">
                <a:solidFill>
                  <a:srgbClr val="CC0000"/>
                </a:solidFill>
              </a:rPr>
              <a:t>Q</a:t>
            </a:r>
            <a:r>
              <a:rPr baseline="-25000" lang="en" sz="1800">
                <a:solidFill>
                  <a:srgbClr val="CC0000"/>
                </a:solidFill>
              </a:rPr>
              <a:t>4</a:t>
            </a:r>
          </a:p>
          <a:p>
            <a:pPr indent="0" lvl="0" marL="0" rtl="0" algn="l">
              <a:spcBef>
                <a:spcPts val="0"/>
              </a:spcBef>
              <a:buNone/>
            </a:pPr>
            <a:r>
              <a:rPr lang="en">
                <a:solidFill>
                  <a:srgbClr val="CC0000"/>
                </a:solidFill>
              </a:rPr>
              <a:t>9days</a:t>
            </a:r>
          </a:p>
        </p:txBody>
      </p:sp>
      <p:sp>
        <p:nvSpPr>
          <p:cNvPr id="521" name="Shape 521"/>
          <p:cNvSpPr/>
          <p:nvPr/>
        </p:nvSpPr>
        <p:spPr>
          <a:xfrm>
            <a:off x="3240450" y="1248000"/>
            <a:ext cx="2215024" cy="372985"/>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CC0000"/>
            </a:solidFill>
            <a:prstDash val="solid"/>
            <a:round/>
            <a:headEnd len="lg" w="lg" type="none"/>
            <a:tailEnd len="lg" w="lg" type="stealth"/>
          </a:ln>
        </p:spPr>
      </p:sp>
      <p:cxnSp>
        <p:nvCxnSpPr>
          <p:cNvPr id="522" name="Shape 522"/>
          <p:cNvCxnSpPr/>
          <p:nvPr/>
        </p:nvCxnSpPr>
        <p:spPr>
          <a:xfrm>
            <a:off x="5546407" y="1406100"/>
            <a:ext cx="4500" cy="350100"/>
          </a:xfrm>
          <a:prstGeom prst="straightConnector1">
            <a:avLst/>
          </a:prstGeom>
          <a:noFill/>
          <a:ln cap="flat" cmpd="sng" w="76200">
            <a:solidFill>
              <a:srgbClr val="CC0000"/>
            </a:solidFill>
            <a:prstDash val="solid"/>
            <a:round/>
            <a:headEnd len="lg" w="lg" type="none"/>
            <a:tailEnd len="lg" w="lg" type="none"/>
          </a:ln>
        </p:spPr>
      </p:cxnSp>
      <p:sp>
        <p:nvSpPr>
          <p:cNvPr id="523" name="Shape 523"/>
          <p:cNvSpPr txBox="1"/>
          <p:nvPr/>
        </p:nvSpPr>
        <p:spPr>
          <a:xfrm>
            <a:off x="5195900" y="1647750"/>
            <a:ext cx="869100" cy="4515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b="1" lang="en" sz="1800">
                <a:solidFill>
                  <a:srgbClr val="FF0000"/>
                </a:solidFill>
              </a:rPr>
              <a:t>6.8</a:t>
            </a:r>
          </a:p>
        </p:txBody>
      </p:sp>
      <p:sp>
        <p:nvSpPr>
          <p:cNvPr id="524" name="Shape 524"/>
          <p:cNvSpPr txBox="1"/>
          <p:nvPr/>
        </p:nvSpPr>
        <p:spPr>
          <a:xfrm>
            <a:off x="6185500" y="2176450"/>
            <a:ext cx="1314600" cy="557100"/>
          </a:xfrm>
          <a:prstGeom prst="rect">
            <a:avLst/>
          </a:prstGeom>
          <a:noFill/>
          <a:ln>
            <a:noFill/>
          </a:ln>
        </p:spPr>
        <p:txBody>
          <a:bodyPr anchorCtr="0" anchor="t" bIns="249325" lIns="249325" rIns="249325" wrap="square" tIns="249325">
            <a:noAutofit/>
          </a:bodyPr>
          <a:lstStyle/>
          <a:p>
            <a:pPr indent="0" lvl="0" marL="0" rtl="0" algn="l">
              <a:spcBef>
                <a:spcPts val="0"/>
              </a:spcBef>
              <a:buNone/>
            </a:pPr>
            <a:r>
              <a:rPr b="1" lang="en" sz="1800">
                <a:solidFill>
                  <a:srgbClr val="0000FF"/>
                </a:solidFill>
              </a:rPr>
              <a:t>L</a:t>
            </a:r>
            <a:r>
              <a:rPr b="1" baseline="-25000" lang="en" sz="1800">
                <a:solidFill>
                  <a:srgbClr val="0000FF"/>
                </a:solidFill>
              </a:rPr>
              <a:t>5</a:t>
            </a:r>
            <a:r>
              <a:rPr b="1" lang="en" sz="1800">
                <a:solidFill>
                  <a:srgbClr val="0000FF"/>
                </a:solidFill>
              </a:rPr>
              <a:t>=3.2</a:t>
            </a:r>
          </a:p>
        </p:txBody>
      </p:sp>
      <p:sp>
        <p:nvSpPr>
          <p:cNvPr id="525" name="Shape 525"/>
          <p:cNvSpPr/>
          <p:nvPr/>
        </p:nvSpPr>
        <p:spPr>
          <a:xfrm rot="10800000">
            <a:off x="5542065" y="2099168"/>
            <a:ext cx="2471319" cy="284707"/>
          </a:xfrm>
          <a:custGeom>
            <a:pathLst>
              <a:path extrusionOk="0" h="7673" w="67624">
                <a:moveTo>
                  <a:pt x="0" y="7248"/>
                </a:moveTo>
                <a:cubicBezTo>
                  <a:pt x="5529" y="6043"/>
                  <a:pt x="21903" y="-52"/>
                  <a:pt x="33174" y="18"/>
                </a:cubicBezTo>
                <a:cubicBezTo>
                  <a:pt x="44444" y="88"/>
                  <a:pt x="61882" y="6397"/>
                  <a:pt x="67624" y="7673"/>
                </a:cubicBezTo>
              </a:path>
            </a:pathLst>
          </a:custGeom>
          <a:noFill/>
          <a:ln cap="flat" cmpd="sng" w="38100">
            <a:solidFill>
              <a:srgbClr val="0000FF"/>
            </a:solidFill>
            <a:prstDash val="solid"/>
            <a:round/>
            <a:headEnd len="lg" w="lg" type="stealth"/>
            <a:tailEnd len="lg" w="lg" type="none"/>
          </a:ln>
        </p:spPr>
      </p:sp>
      <p:sp>
        <p:nvSpPr>
          <p:cNvPr id="526" name="Shape 526"/>
          <p:cNvSpPr txBox="1"/>
          <p:nvPr/>
        </p:nvSpPr>
        <p:spPr>
          <a:xfrm>
            <a:off x="5796950" y="452300"/>
            <a:ext cx="1597800" cy="8244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lang="en" sz="1800">
                <a:solidFill>
                  <a:srgbClr val="CC0000"/>
                </a:solidFill>
              </a:rPr>
              <a:t>Q</a:t>
            </a:r>
            <a:r>
              <a:rPr baseline="-25000" lang="en" sz="1800">
                <a:solidFill>
                  <a:srgbClr val="CC0000"/>
                </a:solidFill>
              </a:rPr>
              <a:t>5</a:t>
            </a:r>
            <a:r>
              <a:rPr lang="en" sz="1800">
                <a:solidFill>
                  <a:srgbClr val="CC0000"/>
                </a:solidFill>
              </a:rPr>
              <a:t>=?</a:t>
            </a:r>
          </a:p>
        </p:txBody>
      </p:sp>
      <p:sp>
        <p:nvSpPr>
          <p:cNvPr id="527" name="Shape 527"/>
          <p:cNvSpPr txBox="1"/>
          <p:nvPr/>
        </p:nvSpPr>
        <p:spPr>
          <a:xfrm>
            <a:off x="8006875" y="1517350"/>
            <a:ext cx="1256700" cy="267000"/>
          </a:xfrm>
          <a:prstGeom prst="rect">
            <a:avLst/>
          </a:prstGeom>
          <a:noFill/>
          <a:ln>
            <a:noFill/>
          </a:ln>
        </p:spPr>
        <p:txBody>
          <a:bodyPr anchorCtr="0" anchor="t" bIns="183675" lIns="183675" rIns="183675" wrap="square" tIns="183675">
            <a:noAutofit/>
          </a:bodyPr>
          <a:lstStyle/>
          <a:p>
            <a:pPr indent="0" lvl="0" marL="0" rtl="0" algn="ctr">
              <a:spcBef>
                <a:spcPts val="0"/>
              </a:spcBef>
              <a:buNone/>
            </a:pPr>
            <a:r>
              <a:rPr b="1" lang="en" sz="1600"/>
              <a:t>seconds</a:t>
            </a:r>
          </a:p>
        </p:txBody>
      </p:sp>
      <p:sp>
        <p:nvSpPr>
          <p:cNvPr id="528" name="Shape 528"/>
          <p:cNvSpPr txBox="1"/>
          <p:nvPr/>
        </p:nvSpPr>
        <p:spPr>
          <a:xfrm>
            <a:off x="287650" y="452300"/>
            <a:ext cx="869100" cy="8244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lang="en" sz="1800">
                <a:solidFill>
                  <a:srgbClr val="CC0000"/>
                </a:solidFill>
              </a:rPr>
              <a:t>Q</a:t>
            </a:r>
            <a:r>
              <a:rPr baseline="-25000" lang="en" sz="1800">
                <a:solidFill>
                  <a:srgbClr val="CC0000"/>
                </a:solidFill>
              </a:rPr>
              <a:t>1</a:t>
            </a:r>
          </a:p>
          <a:p>
            <a:pPr indent="0" lvl="0" marL="0" rtl="0" algn="l">
              <a:spcBef>
                <a:spcPts val="0"/>
              </a:spcBef>
              <a:buNone/>
            </a:pPr>
            <a:r>
              <a:rPr lang="en">
                <a:solidFill>
                  <a:srgbClr val="CC0000"/>
                </a:solidFill>
              </a:rPr>
              <a:t>1 day</a:t>
            </a:r>
          </a:p>
        </p:txBody>
      </p:sp>
      <p:sp>
        <p:nvSpPr>
          <p:cNvPr id="529" name="Shape 529"/>
          <p:cNvSpPr txBox="1"/>
          <p:nvPr/>
        </p:nvSpPr>
        <p:spPr>
          <a:xfrm>
            <a:off x="1072550" y="452300"/>
            <a:ext cx="869100" cy="8244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lang="en" sz="1800">
                <a:solidFill>
                  <a:srgbClr val="CC0000"/>
                </a:solidFill>
              </a:rPr>
              <a:t>Q</a:t>
            </a:r>
            <a:r>
              <a:rPr baseline="-25000" lang="en" sz="1800">
                <a:solidFill>
                  <a:srgbClr val="CC0000"/>
                </a:solidFill>
              </a:rPr>
              <a:t>2</a:t>
            </a:r>
          </a:p>
          <a:p>
            <a:pPr indent="0" lvl="0" marL="0" rtl="0" algn="l">
              <a:spcBef>
                <a:spcPts val="0"/>
              </a:spcBef>
              <a:buNone/>
            </a:pPr>
            <a:r>
              <a:rPr lang="en">
                <a:solidFill>
                  <a:srgbClr val="CC0000"/>
                </a:solidFill>
              </a:rPr>
              <a:t>2days</a:t>
            </a:r>
          </a:p>
        </p:txBody>
      </p:sp>
      <p:sp>
        <p:nvSpPr>
          <p:cNvPr id="530" name="Shape 530"/>
          <p:cNvSpPr txBox="1"/>
          <p:nvPr/>
        </p:nvSpPr>
        <p:spPr>
          <a:xfrm>
            <a:off x="2215550" y="452300"/>
            <a:ext cx="869100" cy="824400"/>
          </a:xfrm>
          <a:prstGeom prst="rect">
            <a:avLst/>
          </a:prstGeom>
          <a:noFill/>
          <a:ln>
            <a:noFill/>
          </a:ln>
        </p:spPr>
        <p:txBody>
          <a:bodyPr anchorCtr="0" anchor="t" bIns="183675" lIns="183675" rIns="183675" wrap="square" tIns="183675">
            <a:noAutofit/>
          </a:bodyPr>
          <a:lstStyle/>
          <a:p>
            <a:pPr indent="0" lvl="0" marL="0" rtl="0" algn="l">
              <a:spcBef>
                <a:spcPts val="0"/>
              </a:spcBef>
              <a:buNone/>
            </a:pPr>
            <a:r>
              <a:rPr lang="en" sz="1800">
                <a:solidFill>
                  <a:srgbClr val="CC0000"/>
                </a:solidFill>
              </a:rPr>
              <a:t>Q</a:t>
            </a:r>
            <a:r>
              <a:rPr baseline="-25000" lang="en" sz="1800">
                <a:solidFill>
                  <a:srgbClr val="CC0000"/>
                </a:solidFill>
              </a:rPr>
              <a:t>3</a:t>
            </a:r>
          </a:p>
          <a:p>
            <a:pPr indent="0" lvl="0" marL="0" rtl="0" algn="l">
              <a:spcBef>
                <a:spcPts val="0"/>
              </a:spcBef>
              <a:buNone/>
            </a:pPr>
            <a:r>
              <a:rPr lang="en">
                <a:solidFill>
                  <a:srgbClr val="CC0000"/>
                </a:solidFill>
              </a:rPr>
              <a:t>4days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Shape 535"/>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a:spcBef>
                <a:spcPts val="0"/>
              </a:spcBef>
              <a:buNone/>
            </a:pPr>
            <a:r>
              <a:rPr lang="en"/>
              <a:t>More results in the paper</a:t>
            </a:r>
          </a:p>
        </p:txBody>
      </p:sp>
      <p:sp>
        <p:nvSpPr>
          <p:cNvPr id="536" name="Shape 536"/>
          <p:cNvSpPr txBox="1"/>
          <p:nvPr>
            <p:ph idx="1" type="body"/>
          </p:nvPr>
        </p:nvSpPr>
        <p:spPr>
          <a:xfrm>
            <a:off x="311700" y="1266325"/>
            <a:ext cx="8520600" cy="33027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Formulate an optimization problem</a:t>
            </a:r>
          </a:p>
          <a:p>
            <a:pPr indent="-381000" lvl="0" marL="457200" rtl="0">
              <a:spcBef>
                <a:spcPts val="0"/>
              </a:spcBef>
              <a:spcAft>
                <a:spcPts val="0"/>
              </a:spcAft>
              <a:buSzPts val="2400"/>
              <a:buChar char="●"/>
            </a:pPr>
            <a:r>
              <a:rPr lang="en"/>
              <a:t>Develop an adaptive framework</a:t>
            </a:r>
          </a:p>
          <a:p>
            <a:pPr indent="-381000" lvl="0" marL="457200" rtl="0">
              <a:spcBef>
                <a:spcPts val="0"/>
              </a:spcBef>
              <a:buSzPts val="2400"/>
              <a:buChar char="●"/>
            </a:pPr>
            <a:r>
              <a:rPr lang="en"/>
              <a:t>Define a score function to maximize the gain for each slice</a:t>
            </a:r>
          </a:p>
        </p:txBody>
      </p:sp>
      <p:sp>
        <p:nvSpPr>
          <p:cNvPr id="537" name="Shape 537"/>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a:spcBef>
                <a:spcPts val="0"/>
              </a:spcBef>
              <a:buNone/>
            </a:pPr>
            <a:r>
              <a:rPr lang="en"/>
              <a:t>Experimental setting</a:t>
            </a:r>
          </a:p>
        </p:txBody>
      </p:sp>
      <p:sp>
        <p:nvSpPr>
          <p:cNvPr id="543" name="Shape 543"/>
          <p:cNvSpPr txBox="1"/>
          <p:nvPr>
            <p:ph idx="1" type="body"/>
          </p:nvPr>
        </p:nvSpPr>
        <p:spPr>
          <a:xfrm>
            <a:off x="311700" y="1113925"/>
            <a:ext cx="8520600" cy="33027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buSzPts val="2400"/>
              <a:buChar char="●"/>
            </a:pPr>
            <a:r>
              <a:rPr lang="en">
                <a:solidFill>
                  <a:srgbClr val="000000"/>
                </a:solidFill>
              </a:rPr>
              <a:t>Data: </a:t>
            </a:r>
            <a:r>
              <a:rPr lang="en">
                <a:solidFill>
                  <a:srgbClr val="000000"/>
                </a:solidFill>
              </a:rPr>
              <a:t>114 million </a:t>
            </a:r>
            <a:r>
              <a:rPr lang="en">
                <a:solidFill>
                  <a:srgbClr val="000000"/>
                </a:solidFill>
              </a:rPr>
              <a:t>tweets (</a:t>
            </a:r>
            <a:r>
              <a:rPr lang="en"/>
              <a:t>90GB)</a:t>
            </a:r>
            <a:r>
              <a:rPr lang="en">
                <a:solidFill>
                  <a:srgbClr val="000000"/>
                </a:solidFill>
              </a:rPr>
              <a:t>, </a:t>
            </a:r>
            <a:r>
              <a:rPr lang="en">
                <a:solidFill>
                  <a:srgbClr val="000000"/>
                </a:solidFill>
              </a:rPr>
              <a:t>Nov. 2016 to Jan. 2017 </a:t>
            </a:r>
          </a:p>
          <a:p>
            <a:pPr indent="-381000" lvl="0" marL="457200" rtl="0">
              <a:spcBef>
                <a:spcPts val="0"/>
              </a:spcBef>
              <a:spcAft>
                <a:spcPts val="0"/>
              </a:spcAft>
              <a:buClr>
                <a:srgbClr val="000000"/>
              </a:buClr>
              <a:buSzPts val="2400"/>
              <a:buChar char="●"/>
            </a:pPr>
            <a:r>
              <a:rPr lang="en">
                <a:solidFill>
                  <a:srgbClr val="000000"/>
                </a:solidFill>
              </a:rPr>
              <a:t>DB: AsterixDB 0.9.2</a:t>
            </a:r>
          </a:p>
          <a:p>
            <a:pPr indent="-342900" lvl="1" marL="914400" rtl="0">
              <a:spcBef>
                <a:spcPts val="0"/>
              </a:spcBef>
              <a:spcAft>
                <a:spcPts val="0"/>
              </a:spcAft>
              <a:buClr>
                <a:srgbClr val="000000"/>
              </a:buClr>
              <a:buSzPts val="1800"/>
              <a:buChar char="○"/>
            </a:pPr>
            <a:r>
              <a:rPr lang="en">
                <a:solidFill>
                  <a:srgbClr val="000000"/>
                </a:solidFill>
              </a:rPr>
              <a:t>Index on “</a:t>
            </a:r>
            <a:r>
              <a:rPr b="1" i="1" lang="en">
                <a:solidFill>
                  <a:srgbClr val="000000"/>
                </a:solidFill>
              </a:rPr>
              <a:t>create_at</a:t>
            </a:r>
            <a:r>
              <a:rPr lang="en">
                <a:solidFill>
                  <a:srgbClr val="000000"/>
                </a:solidFill>
              </a:rPr>
              <a:t>” field</a:t>
            </a:r>
          </a:p>
          <a:p>
            <a:pPr indent="-342900" lvl="1" marL="914400" rtl="0">
              <a:spcBef>
                <a:spcPts val="0"/>
              </a:spcBef>
              <a:spcAft>
                <a:spcPts val="0"/>
              </a:spcAft>
              <a:buClr>
                <a:srgbClr val="000000"/>
              </a:buClr>
              <a:buSzPts val="1800"/>
              <a:buChar char="○"/>
            </a:pPr>
            <a:r>
              <a:rPr lang="en">
                <a:solidFill>
                  <a:srgbClr val="000000"/>
                </a:solidFill>
              </a:rPr>
              <a:t>Inverted index on “</a:t>
            </a:r>
            <a:r>
              <a:rPr b="1" i="1" lang="en">
                <a:solidFill>
                  <a:srgbClr val="000000"/>
                </a:solidFill>
              </a:rPr>
              <a:t>text</a:t>
            </a:r>
            <a:r>
              <a:rPr lang="en">
                <a:solidFill>
                  <a:srgbClr val="000000"/>
                </a:solidFill>
              </a:rPr>
              <a:t>” field</a:t>
            </a:r>
          </a:p>
          <a:p>
            <a:pPr indent="-381000" lvl="0" marL="457200" rtl="0">
              <a:spcBef>
                <a:spcPts val="0"/>
              </a:spcBef>
              <a:spcAft>
                <a:spcPts val="0"/>
              </a:spcAft>
              <a:buClr>
                <a:srgbClr val="000000"/>
              </a:buClr>
              <a:buSzPts val="2400"/>
              <a:buChar char="●"/>
            </a:pPr>
            <a:r>
              <a:rPr lang="en">
                <a:solidFill>
                  <a:srgbClr val="000000"/>
                </a:solidFill>
              </a:rPr>
              <a:t>Single machine, 4 cores, 16GB memory</a:t>
            </a:r>
          </a:p>
          <a:p>
            <a:pPr indent="-342900" lvl="1" marL="914400" rtl="0">
              <a:spcBef>
                <a:spcPts val="0"/>
              </a:spcBef>
              <a:spcAft>
                <a:spcPts val="0"/>
              </a:spcAft>
              <a:buClr>
                <a:srgbClr val="000000"/>
              </a:buClr>
              <a:buSzPts val="1800"/>
              <a:buChar char="○"/>
            </a:pPr>
            <a:r>
              <a:rPr lang="en"/>
              <a:t>with the m</a:t>
            </a:r>
            <a:r>
              <a:rPr lang="en">
                <a:solidFill>
                  <a:srgbClr val="000000"/>
                </a:solidFill>
              </a:rPr>
              <a:t>iddleware server</a:t>
            </a:r>
          </a:p>
          <a:p>
            <a:pPr indent="-381000" lvl="0" marL="457200" rtl="0">
              <a:spcBef>
                <a:spcPts val="0"/>
              </a:spcBef>
              <a:buClr>
                <a:srgbClr val="000000"/>
              </a:buClr>
              <a:buSzPts val="2400"/>
              <a:buChar char="●"/>
            </a:pPr>
            <a:r>
              <a:rPr lang="en">
                <a:solidFill>
                  <a:srgbClr val="000000"/>
                </a:solidFill>
              </a:rPr>
              <a:t>Queries: </a:t>
            </a:r>
          </a:p>
        </p:txBody>
      </p:sp>
      <p:sp>
        <p:nvSpPr>
          <p:cNvPr id="544" name="Shape 544"/>
          <p:cNvSpPr txBox="1"/>
          <p:nvPr/>
        </p:nvSpPr>
        <p:spPr>
          <a:xfrm>
            <a:off x="2460625" y="3648275"/>
            <a:ext cx="3935400" cy="1061100"/>
          </a:xfrm>
          <a:prstGeom prst="rect">
            <a:avLst/>
          </a:prstGeom>
          <a:noFill/>
          <a:ln cap="flat" cmpd="sng" w="9525">
            <a:solidFill>
              <a:srgbClr val="666666"/>
            </a:solidFill>
            <a:prstDash val="solid"/>
            <a:round/>
            <a:headEnd len="med" w="med" type="none"/>
            <a:tailEnd len="med" w="med" type="none"/>
          </a:ln>
        </p:spPr>
        <p:txBody>
          <a:bodyPr anchorCtr="0" anchor="t" bIns="91425" lIns="91425" rIns="91425" wrap="square" tIns="91425">
            <a:noAutofit/>
          </a:bodyPr>
          <a:lstStyle/>
          <a:p>
            <a:pPr indent="0" lvl="0" marL="0" rtl="0">
              <a:lnSpc>
                <a:spcPct val="100000"/>
              </a:lnSpc>
              <a:spcBef>
                <a:spcPts val="0"/>
              </a:spcBef>
              <a:buNone/>
            </a:pPr>
            <a:r>
              <a:rPr b="1" lang="en">
                <a:latin typeface="Open Sans"/>
                <a:ea typeface="Open Sans"/>
                <a:cs typeface="Open Sans"/>
                <a:sym typeface="Open Sans"/>
              </a:rPr>
              <a:t>SELECT</a:t>
            </a:r>
            <a:r>
              <a:rPr lang="en">
                <a:latin typeface="Open Sans"/>
                <a:ea typeface="Open Sans"/>
                <a:cs typeface="Open Sans"/>
                <a:sym typeface="Open Sans"/>
              </a:rPr>
              <a:t> state, </a:t>
            </a:r>
            <a:r>
              <a:rPr b="1" lang="en">
                <a:latin typeface="Open Sans"/>
                <a:ea typeface="Open Sans"/>
                <a:cs typeface="Open Sans"/>
                <a:sym typeface="Open Sans"/>
              </a:rPr>
              <a:t>COUNT</a:t>
            </a:r>
            <a:r>
              <a:rPr lang="en">
                <a:latin typeface="Open Sans"/>
                <a:ea typeface="Open Sans"/>
                <a:cs typeface="Open Sans"/>
                <a:sym typeface="Open Sans"/>
              </a:rPr>
              <a:t>(*)</a:t>
            </a:r>
          </a:p>
          <a:p>
            <a:pPr indent="0" lvl="0" marL="0" rtl="0">
              <a:lnSpc>
                <a:spcPct val="100000"/>
              </a:lnSpc>
              <a:spcBef>
                <a:spcPts val="0"/>
              </a:spcBef>
              <a:buNone/>
            </a:pPr>
            <a:r>
              <a:rPr b="1" lang="en">
                <a:latin typeface="Open Sans"/>
                <a:ea typeface="Open Sans"/>
                <a:cs typeface="Open Sans"/>
                <a:sym typeface="Open Sans"/>
              </a:rPr>
              <a:t>FROM</a:t>
            </a:r>
            <a:r>
              <a:rPr lang="en">
                <a:latin typeface="Open Sans"/>
                <a:ea typeface="Open Sans"/>
                <a:cs typeface="Open Sans"/>
                <a:sym typeface="Open Sans"/>
              </a:rPr>
              <a:t> twitter t</a:t>
            </a:r>
          </a:p>
          <a:p>
            <a:pPr indent="0" lvl="0" marL="0" rtl="0">
              <a:lnSpc>
                <a:spcPct val="100000"/>
              </a:lnSpc>
              <a:spcBef>
                <a:spcPts val="0"/>
              </a:spcBef>
              <a:buNone/>
            </a:pPr>
            <a:r>
              <a:rPr b="1" lang="en">
                <a:latin typeface="Open Sans"/>
                <a:ea typeface="Open Sans"/>
                <a:cs typeface="Open Sans"/>
                <a:sym typeface="Open Sans"/>
              </a:rPr>
              <a:t>WHERE</a:t>
            </a:r>
            <a:r>
              <a:rPr lang="en">
                <a:latin typeface="Open Sans"/>
                <a:ea typeface="Open Sans"/>
                <a:cs typeface="Open Sans"/>
                <a:sym typeface="Open Sans"/>
              </a:rPr>
              <a:t> contains(t.text, $keyword)  </a:t>
            </a:r>
          </a:p>
          <a:p>
            <a:pPr indent="0" lvl="0" marL="0" rtl="0">
              <a:lnSpc>
                <a:spcPct val="100000"/>
              </a:lnSpc>
              <a:spcBef>
                <a:spcPts val="0"/>
              </a:spcBef>
              <a:buNone/>
            </a:pPr>
            <a:r>
              <a:rPr b="1" lang="en">
                <a:latin typeface="Open Sans"/>
                <a:ea typeface="Open Sans"/>
                <a:cs typeface="Open Sans"/>
                <a:sym typeface="Open Sans"/>
              </a:rPr>
              <a:t>GROUP</a:t>
            </a:r>
            <a:r>
              <a:rPr lang="en">
                <a:latin typeface="Open Sans"/>
                <a:ea typeface="Open Sans"/>
                <a:cs typeface="Open Sans"/>
                <a:sym typeface="Open Sans"/>
              </a:rPr>
              <a:t> </a:t>
            </a:r>
            <a:r>
              <a:rPr b="1" lang="en">
                <a:latin typeface="Open Sans"/>
                <a:ea typeface="Open Sans"/>
                <a:cs typeface="Open Sans"/>
                <a:sym typeface="Open Sans"/>
              </a:rPr>
              <a:t>BY</a:t>
            </a:r>
            <a:r>
              <a:rPr lang="en">
                <a:latin typeface="Open Sans"/>
                <a:ea typeface="Open Sans"/>
                <a:cs typeface="Open Sans"/>
                <a:sym typeface="Open Sans"/>
              </a:rPr>
              <a:t> state; </a:t>
            </a:r>
          </a:p>
        </p:txBody>
      </p:sp>
      <p:sp>
        <p:nvSpPr>
          <p:cNvPr id="545" name="Shape 545"/>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Shape 550"/>
          <p:cNvSpPr txBox="1"/>
          <p:nvPr>
            <p:ph type="title"/>
          </p:nvPr>
        </p:nvSpPr>
        <p:spPr>
          <a:xfrm>
            <a:off x="311700" y="1402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 of mini-queries and total running time</a:t>
            </a:r>
          </a:p>
        </p:txBody>
      </p:sp>
      <p:sp>
        <p:nvSpPr>
          <p:cNvPr id="551" name="Shape 551"/>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id="552" name="Shape 552"/>
          <p:cNvPicPr preferRelativeResize="0"/>
          <p:nvPr/>
        </p:nvPicPr>
        <p:blipFill rotWithShape="1">
          <a:blip r:embed="rId3">
            <a:alphaModFix/>
          </a:blip>
          <a:srcRect b="0" l="0" r="0" t="0"/>
          <a:stretch/>
        </p:blipFill>
        <p:spPr>
          <a:xfrm>
            <a:off x="4430800" y="829600"/>
            <a:ext cx="3486525" cy="3486550"/>
          </a:xfrm>
          <a:prstGeom prst="rect">
            <a:avLst/>
          </a:prstGeom>
          <a:noFill/>
          <a:ln>
            <a:noFill/>
          </a:ln>
        </p:spPr>
      </p:pic>
      <p:pic>
        <p:nvPicPr>
          <p:cNvPr id="553" name="Shape 553"/>
          <p:cNvPicPr preferRelativeResize="0"/>
          <p:nvPr/>
        </p:nvPicPr>
        <p:blipFill rotWithShape="1">
          <a:blip r:embed="rId4">
            <a:alphaModFix/>
          </a:blip>
          <a:srcRect b="0" l="1418" r="1418" t="0"/>
          <a:stretch/>
        </p:blipFill>
        <p:spPr>
          <a:xfrm>
            <a:off x="838200" y="865325"/>
            <a:ext cx="3352800" cy="3450836"/>
          </a:xfrm>
          <a:prstGeom prst="rect">
            <a:avLst/>
          </a:prstGeom>
          <a:noFill/>
          <a:ln>
            <a:noFill/>
          </a:ln>
        </p:spPr>
      </p:pic>
      <p:sp>
        <p:nvSpPr>
          <p:cNvPr id="554" name="Shape 554"/>
          <p:cNvSpPr txBox="1"/>
          <p:nvPr/>
        </p:nvSpPr>
        <p:spPr>
          <a:xfrm>
            <a:off x="7625850" y="1662725"/>
            <a:ext cx="1465500" cy="459000"/>
          </a:xfrm>
          <a:prstGeom prst="rect">
            <a:avLst/>
          </a:prstGeom>
          <a:noFill/>
          <a:ln>
            <a:noFill/>
          </a:ln>
        </p:spPr>
        <p:txBody>
          <a:bodyPr anchorCtr="0" anchor="t" bIns="91425" lIns="91425" rIns="91425" wrap="square" tIns="91425">
            <a:noAutofit/>
          </a:bodyPr>
          <a:lstStyle/>
          <a:p>
            <a:pPr indent="0" lvl="0" marL="0">
              <a:spcBef>
                <a:spcPts val="0"/>
              </a:spcBef>
              <a:buNone/>
            </a:pPr>
            <a:r>
              <a:rPr lang="en"/>
              <a:t>little overhead</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ph type="title"/>
          </p:nvPr>
        </p:nvSpPr>
        <p:spPr>
          <a:xfrm>
            <a:off x="311700" y="1402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Total delay and overall cost</a:t>
            </a:r>
          </a:p>
        </p:txBody>
      </p:sp>
      <p:sp>
        <p:nvSpPr>
          <p:cNvPr id="560" name="Shape 560"/>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id="561" name="Shape 561"/>
          <p:cNvPicPr preferRelativeResize="0"/>
          <p:nvPr/>
        </p:nvPicPr>
        <p:blipFill rotWithShape="1">
          <a:blip r:embed="rId3">
            <a:alphaModFix/>
          </a:blip>
          <a:srcRect b="0" l="0" r="0" t="0"/>
          <a:stretch/>
        </p:blipFill>
        <p:spPr>
          <a:xfrm>
            <a:off x="870125" y="876100"/>
            <a:ext cx="3159675" cy="3159699"/>
          </a:xfrm>
          <a:prstGeom prst="rect">
            <a:avLst/>
          </a:prstGeom>
          <a:noFill/>
          <a:ln>
            <a:noFill/>
          </a:ln>
        </p:spPr>
      </p:pic>
      <p:pic>
        <p:nvPicPr>
          <p:cNvPr id="562" name="Shape 562"/>
          <p:cNvPicPr preferRelativeResize="0"/>
          <p:nvPr/>
        </p:nvPicPr>
        <p:blipFill rotWithShape="1">
          <a:blip r:embed="rId4">
            <a:alphaModFix/>
          </a:blip>
          <a:srcRect b="0" l="1342" r="1352" t="0"/>
          <a:stretch/>
        </p:blipFill>
        <p:spPr>
          <a:xfrm>
            <a:off x="3961400" y="860769"/>
            <a:ext cx="3159675" cy="3247157"/>
          </a:xfrm>
          <a:prstGeom prst="rect">
            <a:avLst/>
          </a:prstGeom>
          <a:noFill/>
          <a:ln>
            <a:noFill/>
          </a:ln>
        </p:spPr>
      </p:pic>
      <p:pic>
        <p:nvPicPr>
          <p:cNvPr id="563" name="Shape 563"/>
          <p:cNvPicPr preferRelativeResize="0"/>
          <p:nvPr/>
        </p:nvPicPr>
        <p:blipFill>
          <a:blip r:embed="rId5">
            <a:alphaModFix/>
          </a:blip>
          <a:stretch>
            <a:fillRect/>
          </a:stretch>
        </p:blipFill>
        <p:spPr>
          <a:xfrm>
            <a:off x="1727825" y="4291250"/>
            <a:ext cx="5078730" cy="393600"/>
          </a:xfrm>
          <a:prstGeom prst="rect">
            <a:avLst/>
          </a:prstGeom>
          <a:noFill/>
          <a:ln>
            <a:noFill/>
          </a:ln>
        </p:spPr>
      </p:pic>
      <p:sp>
        <p:nvSpPr>
          <p:cNvPr id="564" name="Shape 564"/>
          <p:cNvSpPr txBox="1"/>
          <p:nvPr/>
        </p:nvSpPr>
        <p:spPr>
          <a:xfrm>
            <a:off x="7066950" y="2188000"/>
            <a:ext cx="662700" cy="406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α=25</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Understand Big Data</a:t>
            </a:r>
          </a:p>
        </p:txBody>
      </p:sp>
      <p:pic>
        <p:nvPicPr>
          <p:cNvPr descr="color-02.jpg" id="180" name="Shape 180"/>
          <p:cNvPicPr preferRelativeResize="0"/>
          <p:nvPr/>
        </p:nvPicPr>
        <p:blipFill>
          <a:blip r:embed="rId3">
            <a:alphaModFix/>
          </a:blip>
          <a:stretch>
            <a:fillRect/>
          </a:stretch>
        </p:blipFill>
        <p:spPr>
          <a:xfrm>
            <a:off x="3249038" y="1352713"/>
            <a:ext cx="2608399" cy="2299000"/>
          </a:xfrm>
          <a:prstGeom prst="rect">
            <a:avLst/>
          </a:prstGeom>
          <a:noFill/>
          <a:ln>
            <a:noFill/>
          </a:ln>
        </p:spPr>
      </p:pic>
      <p:pic>
        <p:nvPicPr>
          <p:cNvPr descr="Screen Shot 2017-01-23 at 3.38.28 PM.png" id="181" name="Shape 181"/>
          <p:cNvPicPr preferRelativeResize="0"/>
          <p:nvPr/>
        </p:nvPicPr>
        <p:blipFill>
          <a:blip r:embed="rId4">
            <a:alphaModFix/>
          </a:blip>
          <a:stretch>
            <a:fillRect/>
          </a:stretch>
        </p:blipFill>
        <p:spPr>
          <a:xfrm>
            <a:off x="206130" y="1382075"/>
            <a:ext cx="2538798" cy="2240275"/>
          </a:xfrm>
          <a:prstGeom prst="rect">
            <a:avLst/>
          </a:prstGeom>
          <a:noFill/>
          <a:ln>
            <a:noFill/>
          </a:ln>
        </p:spPr>
      </p:pic>
      <p:sp>
        <p:nvSpPr>
          <p:cNvPr id="182" name="Shape 182"/>
          <p:cNvSpPr/>
          <p:nvPr/>
        </p:nvSpPr>
        <p:spPr>
          <a:xfrm>
            <a:off x="2848625" y="2267300"/>
            <a:ext cx="364500" cy="469800"/>
          </a:xfrm>
          <a:prstGeom prst="rightArrow">
            <a:avLst>
              <a:gd fmla="val 50000" name="adj1"/>
              <a:gd fmla="val 50000" name="adj2"/>
            </a:avLst>
          </a:prstGeom>
          <a:solidFill>
            <a:schemeClr val="accen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pic>
        <p:nvPicPr>
          <p:cNvPr descr="dashboard-screenshot_grande.jpg" id="183" name="Shape 183"/>
          <p:cNvPicPr preferRelativeResize="0"/>
          <p:nvPr/>
        </p:nvPicPr>
        <p:blipFill>
          <a:blip r:embed="rId5">
            <a:alphaModFix/>
          </a:blip>
          <a:stretch>
            <a:fillRect/>
          </a:stretch>
        </p:blipFill>
        <p:spPr>
          <a:xfrm>
            <a:off x="6332175" y="1352725"/>
            <a:ext cx="2651749" cy="2298975"/>
          </a:xfrm>
          <a:prstGeom prst="rect">
            <a:avLst/>
          </a:prstGeom>
          <a:noFill/>
          <a:ln>
            <a:noFill/>
          </a:ln>
        </p:spPr>
      </p:pic>
      <p:sp>
        <p:nvSpPr>
          <p:cNvPr id="184" name="Shape 184"/>
          <p:cNvSpPr/>
          <p:nvPr/>
        </p:nvSpPr>
        <p:spPr>
          <a:xfrm>
            <a:off x="5896625" y="2267300"/>
            <a:ext cx="364500" cy="469800"/>
          </a:xfrm>
          <a:prstGeom prst="rightArrow">
            <a:avLst>
              <a:gd fmla="val 50000" name="adj1"/>
              <a:gd fmla="val 50000" name="adj2"/>
            </a:avLst>
          </a:prstGeom>
          <a:solidFill>
            <a:schemeClr val="accen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85" name="Shape 185"/>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Shape 569"/>
          <p:cNvSpPr txBox="1"/>
          <p:nvPr>
            <p:ph type="title"/>
          </p:nvPr>
        </p:nvSpPr>
        <p:spPr>
          <a:xfrm>
            <a:off x="311700" y="64025"/>
            <a:ext cx="8520600" cy="707400"/>
          </a:xfrm>
          <a:prstGeom prst="rect">
            <a:avLst/>
          </a:prstGeom>
        </p:spPr>
        <p:txBody>
          <a:bodyPr anchorCtr="0" anchor="t" bIns="91425" lIns="91425" rIns="91425" wrap="square" tIns="91425">
            <a:noAutofit/>
          </a:bodyPr>
          <a:lstStyle/>
          <a:p>
            <a:pPr indent="0" lvl="0" marL="0">
              <a:spcBef>
                <a:spcPts val="0"/>
              </a:spcBef>
              <a:buNone/>
            </a:pPr>
            <a:r>
              <a:rPr lang="en"/>
              <a:t>Conclusions</a:t>
            </a:r>
          </a:p>
        </p:txBody>
      </p:sp>
      <p:sp>
        <p:nvSpPr>
          <p:cNvPr id="570" name="Shape 570"/>
          <p:cNvSpPr txBox="1"/>
          <p:nvPr>
            <p:ph idx="1" type="body"/>
          </p:nvPr>
        </p:nvSpPr>
        <p:spPr>
          <a:xfrm>
            <a:off x="311700" y="732925"/>
            <a:ext cx="8520600" cy="802800"/>
          </a:xfrm>
          <a:prstGeom prst="rect">
            <a:avLst/>
          </a:prstGeom>
        </p:spPr>
        <p:txBody>
          <a:bodyPr anchorCtr="0" anchor="t" bIns="91425" lIns="91425" rIns="91425" wrap="square" tIns="91425">
            <a:noAutofit/>
          </a:bodyPr>
          <a:lstStyle/>
          <a:p>
            <a:pPr indent="-355600" lvl="0" marL="457200" rtl="0">
              <a:spcBef>
                <a:spcPts val="0"/>
              </a:spcBef>
              <a:spcAft>
                <a:spcPts val="0"/>
              </a:spcAft>
              <a:buClr>
                <a:srgbClr val="000000"/>
              </a:buClr>
              <a:buSzPts val="2000"/>
              <a:buChar char="●"/>
            </a:pPr>
            <a:r>
              <a:rPr lang="en" sz="2000">
                <a:solidFill>
                  <a:srgbClr val="000000"/>
                </a:solidFill>
              </a:rPr>
              <a:t>Problem: query slicing to answer big queries responsively</a:t>
            </a:r>
          </a:p>
          <a:p>
            <a:pPr indent="-355600" lvl="0" marL="457200" rtl="0">
              <a:spcBef>
                <a:spcPts val="0"/>
              </a:spcBef>
              <a:buClr>
                <a:srgbClr val="000000"/>
              </a:buClr>
              <a:buSzPts val="2000"/>
              <a:buChar char="●"/>
            </a:pPr>
            <a:r>
              <a:rPr lang="en" sz="2000">
                <a:solidFill>
                  <a:srgbClr val="000000"/>
                </a:solidFill>
              </a:rPr>
              <a:t>Solution: Drum, slicing on a </a:t>
            </a:r>
            <a:r>
              <a:rPr lang="en" sz="2000"/>
              <a:t>dimension</a:t>
            </a:r>
            <a:r>
              <a:rPr lang="en" sz="2000">
                <a:solidFill>
                  <a:srgbClr val="000000"/>
                </a:solidFill>
              </a:rPr>
              <a:t> adaptively</a:t>
            </a:r>
          </a:p>
        </p:txBody>
      </p:sp>
      <p:sp>
        <p:nvSpPr>
          <p:cNvPr id="571" name="Shape 571"/>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descr="sunny.slicing.gif" id="572" name="Shape 572"/>
          <p:cNvPicPr preferRelativeResize="0"/>
          <p:nvPr/>
        </p:nvPicPr>
        <p:blipFill>
          <a:blip r:embed="rId3">
            <a:alphaModFix/>
          </a:blip>
          <a:stretch>
            <a:fillRect/>
          </a:stretch>
        </p:blipFill>
        <p:spPr>
          <a:xfrm>
            <a:off x="784650" y="1611925"/>
            <a:ext cx="5827155" cy="3041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Shape 577"/>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Cloudberry Project</a:t>
            </a:r>
          </a:p>
        </p:txBody>
      </p:sp>
      <p:sp>
        <p:nvSpPr>
          <p:cNvPr id="578" name="Shape 578"/>
          <p:cNvSpPr txBox="1"/>
          <p:nvPr>
            <p:ph idx="1" type="body"/>
          </p:nvPr>
        </p:nvSpPr>
        <p:spPr>
          <a:xfrm>
            <a:off x="311700" y="1266325"/>
            <a:ext cx="8520600" cy="3302700"/>
          </a:xfrm>
          <a:prstGeom prst="rect">
            <a:avLst/>
          </a:prstGeom>
        </p:spPr>
        <p:txBody>
          <a:bodyPr anchorCtr="0" anchor="t" bIns="91425" lIns="91425" rIns="91425" wrap="square" tIns="91425">
            <a:noAutofit/>
          </a:bodyPr>
          <a:lstStyle/>
          <a:p>
            <a:pPr indent="-368300" lvl="0" marL="457200" rtl="0">
              <a:spcBef>
                <a:spcPts val="0"/>
              </a:spcBef>
              <a:spcAft>
                <a:spcPts val="0"/>
              </a:spcAft>
              <a:buClr>
                <a:srgbClr val="000000"/>
              </a:buClr>
              <a:buSzPts val="2200"/>
              <a:buChar char="●"/>
            </a:pPr>
            <a:r>
              <a:rPr lang="en" sz="2200">
                <a:solidFill>
                  <a:srgbClr val="000000"/>
                </a:solidFill>
              </a:rPr>
              <a:t>Generic </a:t>
            </a:r>
            <a:r>
              <a:rPr lang="en" sz="2200">
                <a:solidFill>
                  <a:srgbClr val="000000"/>
                </a:solidFill>
              </a:rPr>
              <a:t>middleware</a:t>
            </a:r>
          </a:p>
          <a:p>
            <a:pPr indent="-368300" lvl="1" marL="914400" rtl="0">
              <a:spcBef>
                <a:spcPts val="0"/>
              </a:spcBef>
              <a:spcAft>
                <a:spcPts val="0"/>
              </a:spcAft>
              <a:buClr>
                <a:srgbClr val="000000"/>
              </a:buClr>
              <a:buSzPts val="2200"/>
              <a:buChar char="○"/>
            </a:pPr>
            <a:r>
              <a:rPr lang="en" sz="2200">
                <a:solidFill>
                  <a:srgbClr val="000000"/>
                </a:solidFill>
              </a:rPr>
              <a:t>Real-time analytics and visualization on big data</a:t>
            </a:r>
          </a:p>
          <a:p>
            <a:pPr indent="-355600" lvl="1" marL="914400" rtl="0">
              <a:spcBef>
                <a:spcPts val="0"/>
              </a:spcBef>
              <a:spcAft>
                <a:spcPts val="0"/>
              </a:spcAft>
              <a:buClr>
                <a:srgbClr val="000000"/>
              </a:buClr>
              <a:buSzPts val="2000"/>
              <a:buChar char="○"/>
            </a:pPr>
            <a:r>
              <a:rPr lang="en" sz="2000">
                <a:solidFill>
                  <a:srgbClr val="000000"/>
                </a:solidFill>
              </a:rPr>
              <a:t>U</a:t>
            </a:r>
            <a:r>
              <a:rPr lang="en" sz="2000">
                <a:solidFill>
                  <a:srgbClr val="000000"/>
                </a:solidFill>
              </a:rPr>
              <a:t>sing materialized views and query slicing</a:t>
            </a:r>
          </a:p>
          <a:p>
            <a:pPr indent="-355600" lvl="1" marL="914400" rtl="0">
              <a:spcBef>
                <a:spcPts val="0"/>
              </a:spcBef>
              <a:buClr>
                <a:srgbClr val="000000"/>
              </a:buClr>
              <a:buSzPts val="2000"/>
              <a:buChar char="○"/>
            </a:pPr>
            <a:r>
              <a:rPr lang="en" sz="2000">
                <a:solidFill>
                  <a:srgbClr val="000000"/>
                </a:solidFill>
              </a:rPr>
              <a:t>Supporting different frontends and backend DBs</a:t>
            </a:r>
          </a:p>
          <a:p>
            <a:pPr indent="0" lvl="0" marL="0" rtl="0" algn="ctr">
              <a:spcBef>
                <a:spcPts val="0"/>
              </a:spcBef>
              <a:buNone/>
            </a:pPr>
            <a:r>
              <a:rPr lang="en" u="sng">
                <a:solidFill>
                  <a:schemeClr val="hlink"/>
                </a:solidFill>
                <a:hlinkClick r:id="rId3"/>
              </a:rPr>
              <a:t>http://cloudberry.ics.uci.edu/</a:t>
            </a:r>
          </a:p>
        </p:txBody>
      </p:sp>
      <p:pic>
        <p:nvPicPr>
          <p:cNvPr id="579" name="Shape 579"/>
          <p:cNvPicPr preferRelativeResize="0"/>
          <p:nvPr/>
        </p:nvPicPr>
        <p:blipFill>
          <a:blip r:embed="rId4">
            <a:alphaModFix/>
          </a:blip>
          <a:stretch>
            <a:fillRect/>
          </a:stretch>
        </p:blipFill>
        <p:spPr>
          <a:xfrm>
            <a:off x="3670650" y="461175"/>
            <a:ext cx="662400" cy="662400"/>
          </a:xfrm>
          <a:prstGeom prst="rect">
            <a:avLst/>
          </a:prstGeom>
          <a:noFill/>
          <a:ln>
            <a:noFill/>
          </a:ln>
        </p:spPr>
      </p:pic>
      <p:sp>
        <p:nvSpPr>
          <p:cNvPr id="580" name="Shape 580"/>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pic>
        <p:nvPicPr>
          <p:cNvPr descr="arl-tweet.jpg" id="585" name="Shape 585"/>
          <p:cNvPicPr preferRelativeResize="0"/>
          <p:nvPr/>
        </p:nvPicPr>
        <p:blipFill>
          <a:blip r:embed="rId3">
            <a:alphaModFix/>
          </a:blip>
          <a:stretch>
            <a:fillRect/>
          </a:stretch>
        </p:blipFill>
        <p:spPr>
          <a:xfrm>
            <a:off x="137825" y="1429811"/>
            <a:ext cx="6173100" cy="3043338"/>
          </a:xfrm>
          <a:prstGeom prst="rect">
            <a:avLst/>
          </a:prstGeom>
          <a:noFill/>
          <a:ln>
            <a:noFill/>
          </a:ln>
        </p:spPr>
      </p:pic>
      <p:sp>
        <p:nvSpPr>
          <p:cNvPr id="586" name="Shape 586"/>
          <p:cNvSpPr txBox="1"/>
          <p:nvPr>
            <p:ph type="title"/>
          </p:nvPr>
        </p:nvSpPr>
        <p:spPr>
          <a:xfrm>
            <a:off x="6387125" y="2004275"/>
            <a:ext cx="2541000" cy="1301100"/>
          </a:xfrm>
          <a:prstGeom prst="rect">
            <a:avLst/>
          </a:prstGeom>
        </p:spPr>
        <p:txBody>
          <a:bodyPr anchorCtr="0" anchor="ctr" bIns="91425" lIns="91425" rIns="91425" wrap="square" tIns="91425">
            <a:noAutofit/>
          </a:bodyPr>
          <a:lstStyle/>
          <a:p>
            <a:pPr indent="0" lvl="0" marL="0" rtl="0" algn="ctr">
              <a:spcBef>
                <a:spcPts val="0"/>
              </a:spcBef>
              <a:buNone/>
            </a:pPr>
            <a:r>
              <a:rPr lang="en" sz="4000"/>
              <a:t>Thank you!</a:t>
            </a:r>
          </a:p>
        </p:txBody>
      </p:sp>
      <p:sp>
        <p:nvSpPr>
          <p:cNvPr id="587" name="Shape 587"/>
          <p:cNvSpPr txBox="1"/>
          <p:nvPr/>
        </p:nvSpPr>
        <p:spPr>
          <a:xfrm>
            <a:off x="0" y="152400"/>
            <a:ext cx="8841000" cy="11919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4000">
                <a:solidFill>
                  <a:schemeClr val="accent1"/>
                </a:solidFill>
                <a:latin typeface="PT Sans Narrow"/>
                <a:ea typeface="PT Sans Narrow"/>
                <a:cs typeface="PT Sans Narrow"/>
                <a:sym typeface="PT Sans Narrow"/>
              </a:rPr>
              <a:t>Drum: A Rhythmic Approach to Interactive Analytics on Large Data</a:t>
            </a:r>
          </a:p>
        </p:txBody>
      </p:sp>
      <p:sp>
        <p:nvSpPr>
          <p:cNvPr id="588" name="Shape 588"/>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Shape 593"/>
          <p:cNvSpPr txBox="1"/>
          <p:nvPr>
            <p:ph type="title"/>
          </p:nvPr>
        </p:nvSpPr>
        <p:spPr>
          <a:xfrm>
            <a:off x="311700" y="1304850"/>
            <a:ext cx="8520600" cy="1538400"/>
          </a:xfrm>
          <a:prstGeom prst="rect">
            <a:avLst/>
          </a:prstGeom>
        </p:spPr>
        <p:txBody>
          <a:bodyPr anchorCtr="0" anchor="ctr" bIns="91425" lIns="91425" rIns="91425" wrap="square" tIns="91425">
            <a:noAutofit/>
          </a:bodyPr>
          <a:lstStyle/>
          <a:p>
            <a:pPr indent="0" lvl="0" marL="0">
              <a:spcBef>
                <a:spcPts val="0"/>
              </a:spcBef>
              <a:buNone/>
            </a:pPr>
            <a:r>
              <a:rPr lang="en"/>
              <a:t>backup</a:t>
            </a:r>
          </a:p>
        </p:txBody>
      </p:sp>
      <p:sp>
        <p:nvSpPr>
          <p:cNvPr id="594" name="Shape 59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Shape 599"/>
          <p:cNvSpPr txBox="1"/>
          <p:nvPr>
            <p:ph idx="1" type="body"/>
          </p:nvPr>
        </p:nvSpPr>
        <p:spPr>
          <a:xfrm>
            <a:off x="311700" y="1266325"/>
            <a:ext cx="8520600" cy="33027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buSzPts val="2400"/>
              <a:buChar char="●"/>
            </a:pPr>
            <a:r>
              <a:rPr lang="en">
                <a:solidFill>
                  <a:srgbClr val="000000"/>
                </a:solidFill>
              </a:rPr>
              <a:t>Existing work</a:t>
            </a:r>
          </a:p>
          <a:p>
            <a:pPr indent="-342900" lvl="1" marL="914400" rtl="0">
              <a:spcBef>
                <a:spcPts val="0"/>
              </a:spcBef>
              <a:spcAft>
                <a:spcPts val="0"/>
              </a:spcAft>
              <a:buClr>
                <a:srgbClr val="000000"/>
              </a:buClr>
              <a:buSzPts val="1800"/>
              <a:buChar char="○"/>
            </a:pPr>
            <a:r>
              <a:rPr lang="en">
                <a:solidFill>
                  <a:srgbClr val="000000"/>
                </a:solidFill>
              </a:rPr>
              <a:t>Progressive Computing</a:t>
            </a:r>
          </a:p>
          <a:p>
            <a:pPr indent="-342900" lvl="1" marL="914400" rtl="0">
              <a:spcBef>
                <a:spcPts val="0"/>
              </a:spcBef>
              <a:spcAft>
                <a:spcPts val="0"/>
              </a:spcAft>
              <a:buClr>
                <a:srgbClr val="000000"/>
              </a:buClr>
              <a:buSzPts val="1800"/>
              <a:buChar char="○"/>
            </a:pPr>
            <a:r>
              <a:rPr lang="en">
                <a:solidFill>
                  <a:srgbClr val="000000"/>
                </a:solidFill>
              </a:rPr>
              <a:t>Waiting time in progressive computation</a:t>
            </a:r>
          </a:p>
          <a:p>
            <a:pPr indent="-342900" lvl="1" marL="914400" rtl="0">
              <a:spcBef>
                <a:spcPts val="0"/>
              </a:spcBef>
              <a:spcAft>
                <a:spcPts val="0"/>
              </a:spcAft>
              <a:buClr>
                <a:srgbClr val="000000"/>
              </a:buClr>
              <a:buSzPts val="1800"/>
              <a:buChar char="○"/>
            </a:pPr>
            <a:r>
              <a:rPr lang="en">
                <a:solidFill>
                  <a:srgbClr val="000000"/>
                </a:solidFill>
              </a:rPr>
              <a:t>Query time estimation </a:t>
            </a:r>
          </a:p>
          <a:p>
            <a:pPr indent="-381000" lvl="0" marL="457200" rtl="0">
              <a:spcBef>
                <a:spcPts val="0"/>
              </a:spcBef>
              <a:spcAft>
                <a:spcPts val="0"/>
              </a:spcAft>
              <a:buClr>
                <a:srgbClr val="000000"/>
              </a:buClr>
              <a:buSzPts val="2400"/>
              <a:buChar char="●"/>
            </a:pPr>
            <a:r>
              <a:rPr lang="en">
                <a:solidFill>
                  <a:srgbClr val="000000"/>
                </a:solidFill>
              </a:rPr>
              <a:t>Main difference</a:t>
            </a:r>
          </a:p>
          <a:p>
            <a:pPr indent="-342900" lvl="1" marL="914400" rtl="0">
              <a:spcBef>
                <a:spcPts val="0"/>
              </a:spcBef>
              <a:spcAft>
                <a:spcPts val="0"/>
              </a:spcAft>
              <a:buClr>
                <a:srgbClr val="000000"/>
              </a:buClr>
              <a:buSzPts val="1800"/>
              <a:buChar char="○"/>
            </a:pPr>
            <a:r>
              <a:rPr lang="en">
                <a:solidFill>
                  <a:srgbClr val="000000"/>
                </a:solidFill>
              </a:rPr>
              <a:t>middleware solution: treat DB as a “black box”</a:t>
            </a:r>
          </a:p>
          <a:p>
            <a:pPr indent="-342900" lvl="1" marL="914400" rtl="0">
              <a:spcBef>
                <a:spcPts val="0"/>
              </a:spcBef>
              <a:spcAft>
                <a:spcPts val="0"/>
              </a:spcAft>
              <a:buClr>
                <a:srgbClr val="000000"/>
              </a:buClr>
              <a:buSzPts val="1800"/>
              <a:buChar char="○"/>
            </a:pPr>
            <a:r>
              <a:rPr lang="en">
                <a:solidFill>
                  <a:srgbClr val="000000"/>
                </a:solidFill>
              </a:rPr>
              <a:t>rhythmic slicing</a:t>
            </a:r>
          </a:p>
          <a:p>
            <a:pPr indent="-342900" lvl="1" marL="914400" rtl="0">
              <a:spcBef>
                <a:spcPts val="0"/>
              </a:spcBef>
              <a:buClr>
                <a:srgbClr val="000000"/>
              </a:buClr>
              <a:buSzPts val="1800"/>
              <a:buChar char="○"/>
            </a:pPr>
            <a:r>
              <a:t/>
            </a:r>
            <a:endParaRPr>
              <a:solidFill>
                <a:srgbClr val="000000"/>
              </a:solidFill>
            </a:endParaRPr>
          </a:p>
        </p:txBody>
      </p:sp>
      <p:sp>
        <p:nvSpPr>
          <p:cNvPr id="600" name="Shape 600"/>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Related Work</a:t>
            </a:r>
          </a:p>
        </p:txBody>
      </p:sp>
      <p:sp>
        <p:nvSpPr>
          <p:cNvPr id="601" name="Shape 601">
            <a:hlinkClick r:id="rId3"/>
          </p:cNvPr>
          <p:cNvSpPr/>
          <p:nvPr/>
        </p:nvSpPr>
        <p:spPr>
          <a:xfrm>
            <a:off x="0" y="5016500"/>
            <a:ext cx="7897200" cy="1269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02" name="Shape 60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Shape 607"/>
          <p:cNvSpPr txBox="1"/>
          <p:nvPr>
            <p:ph type="title"/>
          </p:nvPr>
        </p:nvSpPr>
        <p:spPr>
          <a:xfrm>
            <a:off x="311700" y="64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Query Slicing with A Rhythm</a:t>
            </a:r>
          </a:p>
        </p:txBody>
      </p:sp>
      <p:sp>
        <p:nvSpPr>
          <p:cNvPr id="608" name="Shape 608"/>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id="609" name="Shape 609"/>
          <p:cNvPicPr preferRelativeResize="0"/>
          <p:nvPr/>
        </p:nvPicPr>
        <p:blipFill rotWithShape="1">
          <a:blip r:embed="rId3">
            <a:alphaModFix/>
          </a:blip>
          <a:srcRect b="0" l="0" r="0" t="0"/>
          <a:stretch/>
        </p:blipFill>
        <p:spPr>
          <a:xfrm>
            <a:off x="1313722" y="771425"/>
            <a:ext cx="4916804" cy="4007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Shape 614"/>
          <p:cNvSpPr txBox="1"/>
          <p:nvPr>
            <p:ph type="title"/>
          </p:nvPr>
        </p:nvSpPr>
        <p:spPr>
          <a:xfrm>
            <a:off x="311700" y="3688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Tradeoff of Running Time and Penalty </a:t>
            </a:r>
          </a:p>
          <a:p>
            <a:pPr indent="0" lvl="0" marL="0" rtl="0">
              <a:spcBef>
                <a:spcPts val="0"/>
              </a:spcBef>
              <a:buNone/>
            </a:pPr>
            <a:r>
              <a:t/>
            </a:r>
            <a:endParaRPr/>
          </a:p>
        </p:txBody>
      </p:sp>
      <p:sp>
        <p:nvSpPr>
          <p:cNvPr id="615" name="Shape 615"/>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id="616" name="Shape 616"/>
          <p:cNvPicPr preferRelativeResize="0"/>
          <p:nvPr/>
        </p:nvPicPr>
        <p:blipFill>
          <a:blip r:embed="rId3">
            <a:alphaModFix/>
          </a:blip>
          <a:stretch>
            <a:fillRect/>
          </a:stretch>
        </p:blipFill>
        <p:spPr>
          <a:xfrm>
            <a:off x="306825" y="1047900"/>
            <a:ext cx="4340251" cy="3552055"/>
          </a:xfrm>
          <a:prstGeom prst="rect">
            <a:avLst/>
          </a:prstGeom>
          <a:noFill/>
          <a:ln>
            <a:noFill/>
          </a:ln>
        </p:spPr>
      </p:pic>
      <p:pic>
        <p:nvPicPr>
          <p:cNvPr descr="gaussian-diff-alpha.png" id="617" name="Shape 617"/>
          <p:cNvPicPr preferRelativeResize="0"/>
          <p:nvPr/>
        </p:nvPicPr>
        <p:blipFill rotWithShape="1">
          <a:blip r:embed="rId4">
            <a:alphaModFix/>
          </a:blip>
          <a:srcRect b="0" l="0" r="0" t="0"/>
          <a:stretch/>
        </p:blipFill>
        <p:spPr>
          <a:xfrm>
            <a:off x="4807500" y="1199100"/>
            <a:ext cx="3844025" cy="3155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Shape 622"/>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Linear Regression Function and Its Uncertainty</a:t>
            </a:r>
          </a:p>
        </p:txBody>
      </p:sp>
      <p:sp>
        <p:nvSpPr>
          <p:cNvPr id="623" name="Shape 62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descr="linear-regression.png" id="624" name="Shape 624"/>
          <p:cNvPicPr preferRelativeResize="0"/>
          <p:nvPr/>
        </p:nvPicPr>
        <p:blipFill>
          <a:blip r:embed="rId3">
            <a:alphaModFix/>
          </a:blip>
          <a:stretch>
            <a:fillRect/>
          </a:stretch>
        </p:blipFill>
        <p:spPr>
          <a:xfrm>
            <a:off x="513150" y="1397100"/>
            <a:ext cx="3737475" cy="2803100"/>
          </a:xfrm>
          <a:prstGeom prst="rect">
            <a:avLst/>
          </a:prstGeom>
          <a:noFill/>
          <a:ln>
            <a:noFill/>
          </a:ln>
        </p:spPr>
      </p:pic>
      <p:pic>
        <p:nvPicPr>
          <p:cNvPr descr="uncertainty.png" id="625" name="Shape 625"/>
          <p:cNvPicPr preferRelativeResize="0"/>
          <p:nvPr/>
        </p:nvPicPr>
        <p:blipFill>
          <a:blip r:embed="rId4">
            <a:alphaModFix/>
          </a:blip>
          <a:stretch>
            <a:fillRect/>
          </a:stretch>
        </p:blipFill>
        <p:spPr>
          <a:xfrm>
            <a:off x="4723375" y="1397100"/>
            <a:ext cx="3677075" cy="3000900"/>
          </a:xfrm>
          <a:prstGeom prst="rect">
            <a:avLst/>
          </a:prstGeom>
          <a:noFill/>
          <a:ln>
            <a:noFill/>
          </a:ln>
        </p:spPr>
      </p:pic>
      <p:sp>
        <p:nvSpPr>
          <p:cNvPr id="626" name="Shape 626">
            <a:hlinkClick r:id="rId5"/>
          </p:cNvPr>
          <p:cNvSpPr/>
          <p:nvPr/>
        </p:nvSpPr>
        <p:spPr>
          <a:xfrm>
            <a:off x="0" y="5016500"/>
            <a:ext cx="5403300" cy="1269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Shape 631"/>
          <p:cNvSpPr txBox="1"/>
          <p:nvPr>
            <p:ph type="title"/>
          </p:nvPr>
        </p:nvSpPr>
        <p:spPr>
          <a:xfrm>
            <a:off x="311700" y="3688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Tradeoff of Running Time and Penalty </a:t>
            </a:r>
          </a:p>
        </p:txBody>
      </p:sp>
      <p:sp>
        <p:nvSpPr>
          <p:cNvPr id="632" name="Shape 63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descr="gif.latex" id="633" name="Shape 633"/>
          <p:cNvPicPr preferRelativeResize="0"/>
          <p:nvPr/>
        </p:nvPicPr>
        <p:blipFill>
          <a:blip r:embed="rId3">
            <a:alphaModFix/>
          </a:blip>
          <a:stretch>
            <a:fillRect/>
          </a:stretch>
        </p:blipFill>
        <p:spPr>
          <a:xfrm>
            <a:off x="227475" y="1272524"/>
            <a:ext cx="4260850" cy="653482"/>
          </a:xfrm>
          <a:prstGeom prst="rect">
            <a:avLst/>
          </a:prstGeom>
          <a:noFill/>
          <a:ln>
            <a:noFill/>
          </a:ln>
        </p:spPr>
      </p:pic>
      <p:sp>
        <p:nvSpPr>
          <p:cNvPr id="634" name="Shape 634"/>
          <p:cNvSpPr txBox="1"/>
          <p:nvPr/>
        </p:nvSpPr>
        <p:spPr>
          <a:xfrm>
            <a:off x="260050" y="2793700"/>
            <a:ext cx="4260900" cy="13347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latin typeface="Consolas"/>
                <a:ea typeface="Consolas"/>
                <a:cs typeface="Consolas"/>
                <a:sym typeface="Consolas"/>
              </a:rPr>
              <a:t>r</a:t>
            </a:r>
            <a:r>
              <a:rPr baseline="-25000" lang="en">
                <a:latin typeface="Consolas"/>
                <a:ea typeface="Consolas"/>
                <a:cs typeface="Consolas"/>
                <a:sym typeface="Consolas"/>
              </a:rPr>
              <a:t>i</a:t>
            </a:r>
            <a:r>
              <a:rPr lang="en"/>
              <a:t> : Size of range predicate</a:t>
            </a:r>
          </a:p>
          <a:p>
            <a:pPr indent="-317500" lvl="0" marL="457200" rtl="0">
              <a:spcBef>
                <a:spcPts val="0"/>
              </a:spcBef>
              <a:spcAft>
                <a:spcPts val="0"/>
              </a:spcAft>
              <a:buSzPts val="1400"/>
              <a:buChar char="●"/>
            </a:pPr>
            <a:r>
              <a:rPr lang="en">
                <a:latin typeface="Consolas"/>
                <a:ea typeface="Consolas"/>
                <a:cs typeface="Consolas"/>
                <a:sym typeface="Consolas"/>
              </a:rPr>
              <a:t>I </a:t>
            </a:r>
            <a:r>
              <a:rPr lang="en"/>
              <a:t>: Total interval of the slicing attribute</a:t>
            </a:r>
          </a:p>
          <a:p>
            <a:pPr indent="-317500" lvl="0" marL="457200" rtl="0">
              <a:spcBef>
                <a:spcPts val="0"/>
              </a:spcBef>
              <a:spcAft>
                <a:spcPts val="0"/>
              </a:spcAft>
              <a:buSzPts val="1400"/>
              <a:buChar char="●"/>
            </a:pPr>
            <a:r>
              <a:rPr lang="en">
                <a:latin typeface="Consolas"/>
                <a:ea typeface="Consolas"/>
                <a:cs typeface="Consolas"/>
                <a:sym typeface="Consolas"/>
              </a:rPr>
              <a:t>α</a:t>
            </a:r>
            <a:r>
              <a:rPr lang="en"/>
              <a:t>  : Weight on penalty</a:t>
            </a:r>
          </a:p>
          <a:p>
            <a:pPr indent="-317500" lvl="0" marL="457200" rtl="0">
              <a:spcBef>
                <a:spcPts val="0"/>
              </a:spcBef>
              <a:buSzPts val="1400"/>
              <a:buChar char="●"/>
            </a:pPr>
            <a:r>
              <a:rPr lang="en">
                <a:latin typeface="Consolas"/>
                <a:ea typeface="Consolas"/>
                <a:cs typeface="Consolas"/>
                <a:sym typeface="Consolas"/>
              </a:rPr>
              <a:t>t</a:t>
            </a:r>
            <a:r>
              <a:rPr baseline="-25000" lang="en">
                <a:latin typeface="Consolas"/>
                <a:ea typeface="Consolas"/>
                <a:cs typeface="Consolas"/>
                <a:sym typeface="Consolas"/>
              </a:rPr>
              <a:t>i </a:t>
            </a:r>
            <a:r>
              <a:rPr lang="en"/>
              <a:t>: Actual running time</a:t>
            </a:r>
          </a:p>
          <a:p>
            <a:pPr indent="-317500" lvl="0" marL="457200" rtl="0">
              <a:spcBef>
                <a:spcPts val="0"/>
              </a:spcBef>
              <a:buSzPts val="1400"/>
              <a:buChar char="●"/>
            </a:pPr>
            <a:r>
              <a:rPr lang="en">
                <a:latin typeface="Consolas"/>
                <a:ea typeface="Consolas"/>
                <a:cs typeface="Consolas"/>
                <a:sym typeface="Consolas"/>
              </a:rPr>
              <a:t>L</a:t>
            </a:r>
            <a:r>
              <a:rPr baseline="-25000" lang="en">
                <a:latin typeface="Consolas"/>
                <a:ea typeface="Consolas"/>
                <a:cs typeface="Consolas"/>
                <a:sym typeface="Consolas"/>
              </a:rPr>
              <a:t>i</a:t>
            </a:r>
            <a:r>
              <a:rPr lang="en"/>
              <a:t> : Time Limit of Q</a:t>
            </a:r>
            <a:r>
              <a:rPr baseline="-25000" lang="en"/>
              <a:t>i</a:t>
            </a:r>
          </a:p>
          <a:p>
            <a:pPr indent="-317500" lvl="0" marL="457200" rtl="0">
              <a:spcBef>
                <a:spcPts val="0"/>
              </a:spcBef>
              <a:buSzPts val="1400"/>
              <a:buChar char="●"/>
            </a:pPr>
            <a:r>
              <a:rPr lang="en">
                <a:latin typeface="Consolas"/>
                <a:ea typeface="Consolas"/>
                <a:cs typeface="Consolas"/>
                <a:sym typeface="Consolas"/>
              </a:rPr>
              <a:t>C</a:t>
            </a:r>
            <a:r>
              <a:rPr baseline="-25000" lang="en">
                <a:latin typeface="Consolas"/>
                <a:ea typeface="Consolas"/>
                <a:cs typeface="Consolas"/>
                <a:sym typeface="Consolas"/>
              </a:rPr>
              <a:t>i </a:t>
            </a:r>
            <a:r>
              <a:rPr lang="en"/>
              <a:t>: Total number of mini-queries (estimation)</a:t>
            </a:r>
          </a:p>
        </p:txBody>
      </p:sp>
      <p:sp>
        <p:nvSpPr>
          <p:cNvPr id="635" name="Shape 635"/>
          <p:cNvSpPr/>
          <p:nvPr/>
        </p:nvSpPr>
        <p:spPr>
          <a:xfrm>
            <a:off x="1822350" y="1557300"/>
            <a:ext cx="249000" cy="3936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636" name="Shape 636"/>
          <p:cNvSpPr/>
          <p:nvPr/>
        </p:nvSpPr>
        <p:spPr>
          <a:xfrm>
            <a:off x="2545225" y="1534800"/>
            <a:ext cx="588000" cy="1899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637" name="Shape 637"/>
          <p:cNvSpPr txBox="1"/>
          <p:nvPr/>
        </p:nvSpPr>
        <p:spPr>
          <a:xfrm>
            <a:off x="1110425" y="2198000"/>
            <a:ext cx="1334700" cy="321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Progress</a:t>
            </a:r>
          </a:p>
        </p:txBody>
      </p:sp>
      <p:sp>
        <p:nvSpPr>
          <p:cNvPr id="638" name="Shape 638"/>
          <p:cNvSpPr txBox="1"/>
          <p:nvPr/>
        </p:nvSpPr>
        <p:spPr>
          <a:xfrm>
            <a:off x="2854250" y="2198900"/>
            <a:ext cx="1056000" cy="321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Delay</a:t>
            </a:r>
          </a:p>
        </p:txBody>
      </p:sp>
      <p:cxnSp>
        <p:nvCxnSpPr>
          <p:cNvPr id="639" name="Shape 639"/>
          <p:cNvCxnSpPr>
            <a:stCxn id="637" idx="0"/>
            <a:endCxn id="635" idx="2"/>
          </p:cNvCxnSpPr>
          <p:nvPr/>
        </p:nvCxnSpPr>
        <p:spPr>
          <a:xfrm flipH="1" rot="10800000">
            <a:off x="1777775" y="1950800"/>
            <a:ext cx="169200" cy="247200"/>
          </a:xfrm>
          <a:prstGeom prst="straightConnector1">
            <a:avLst/>
          </a:prstGeom>
          <a:noFill/>
          <a:ln cap="flat" cmpd="sng" w="9525">
            <a:solidFill>
              <a:schemeClr val="dk2"/>
            </a:solidFill>
            <a:prstDash val="solid"/>
            <a:round/>
            <a:headEnd len="lg" w="lg" type="none"/>
            <a:tailEnd len="lg" w="lg" type="stealth"/>
          </a:ln>
        </p:spPr>
      </p:cxnSp>
      <p:cxnSp>
        <p:nvCxnSpPr>
          <p:cNvPr id="640" name="Shape 640"/>
          <p:cNvCxnSpPr>
            <a:stCxn id="638" idx="0"/>
            <a:endCxn id="636" idx="3"/>
          </p:cNvCxnSpPr>
          <p:nvPr/>
        </p:nvCxnSpPr>
        <p:spPr>
          <a:xfrm rot="10800000">
            <a:off x="3133250" y="1629800"/>
            <a:ext cx="249000" cy="569100"/>
          </a:xfrm>
          <a:prstGeom prst="straightConnector1">
            <a:avLst/>
          </a:prstGeom>
          <a:noFill/>
          <a:ln cap="flat" cmpd="sng" w="9525">
            <a:solidFill>
              <a:schemeClr val="dk2"/>
            </a:solidFill>
            <a:prstDash val="solid"/>
            <a:round/>
            <a:headEnd len="lg" w="lg" type="none"/>
            <a:tailEnd len="lg" w="lg" type="stealth"/>
          </a:ln>
        </p:spPr>
      </p:cxnSp>
      <p:pic>
        <p:nvPicPr>
          <p:cNvPr id="641" name="Shape 641"/>
          <p:cNvPicPr preferRelativeResize="0"/>
          <p:nvPr/>
        </p:nvPicPr>
        <p:blipFill>
          <a:blip r:embed="rId4">
            <a:alphaModFix/>
          </a:blip>
          <a:stretch>
            <a:fillRect/>
          </a:stretch>
        </p:blipFill>
        <p:spPr>
          <a:xfrm>
            <a:off x="4726425" y="1047900"/>
            <a:ext cx="4340251" cy="3552055"/>
          </a:xfrm>
          <a:prstGeom prst="rect">
            <a:avLst/>
          </a:prstGeom>
          <a:noFill/>
          <a:ln>
            <a:noFill/>
          </a:ln>
        </p:spPr>
      </p:pic>
      <p:sp>
        <p:nvSpPr>
          <p:cNvPr id="642" name="Shape 642">
            <a:hlinkClick r:id="rId5"/>
          </p:cNvPr>
          <p:cNvSpPr/>
          <p:nvPr/>
        </p:nvSpPr>
        <p:spPr>
          <a:xfrm>
            <a:off x="0" y="5016500"/>
            <a:ext cx="5818800" cy="1269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txBox="1"/>
          <p:nvPr>
            <p:ph type="title"/>
          </p:nvPr>
        </p:nvSpPr>
        <p:spPr>
          <a:xfrm>
            <a:off x="311700" y="2164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Choosing </a:t>
            </a:r>
            <a:r>
              <a:rPr lang="en">
                <a:latin typeface="Consolas"/>
                <a:ea typeface="Consolas"/>
                <a:cs typeface="Consolas"/>
                <a:sym typeface="Consolas"/>
              </a:rPr>
              <a:t>r</a:t>
            </a:r>
            <a:r>
              <a:rPr baseline="-25000" lang="en">
                <a:latin typeface="Consolas"/>
                <a:ea typeface="Consolas"/>
                <a:cs typeface="Consolas"/>
                <a:sym typeface="Consolas"/>
              </a:rPr>
              <a:t>i </a:t>
            </a:r>
            <a:r>
              <a:rPr lang="en"/>
              <a:t>to Maximize the Expected Score</a:t>
            </a:r>
          </a:p>
        </p:txBody>
      </p:sp>
      <p:sp>
        <p:nvSpPr>
          <p:cNvPr id="648" name="Shape 64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descr="gif.latex" id="649" name="Shape 649"/>
          <p:cNvPicPr preferRelativeResize="0"/>
          <p:nvPr/>
        </p:nvPicPr>
        <p:blipFill>
          <a:blip r:embed="rId3">
            <a:alphaModFix/>
          </a:blip>
          <a:stretch>
            <a:fillRect/>
          </a:stretch>
        </p:blipFill>
        <p:spPr>
          <a:xfrm>
            <a:off x="4467401" y="1243294"/>
            <a:ext cx="4500351" cy="527655"/>
          </a:xfrm>
          <a:prstGeom prst="rect">
            <a:avLst/>
          </a:prstGeom>
          <a:noFill/>
          <a:ln>
            <a:noFill/>
          </a:ln>
        </p:spPr>
      </p:pic>
      <p:pic>
        <p:nvPicPr>
          <p:cNvPr descr="gaussian-diff-alpha.png" id="650" name="Shape 650"/>
          <p:cNvPicPr preferRelativeResize="0"/>
          <p:nvPr/>
        </p:nvPicPr>
        <p:blipFill rotWithShape="1">
          <a:blip r:embed="rId4">
            <a:alphaModFix/>
          </a:blip>
          <a:srcRect b="0" l="0" r="0" t="0"/>
          <a:stretch/>
        </p:blipFill>
        <p:spPr>
          <a:xfrm>
            <a:off x="311700" y="1351500"/>
            <a:ext cx="3844025" cy="3155125"/>
          </a:xfrm>
          <a:prstGeom prst="rect">
            <a:avLst/>
          </a:prstGeom>
          <a:noFill/>
          <a:ln>
            <a:noFill/>
          </a:ln>
        </p:spPr>
      </p:pic>
      <p:pic>
        <p:nvPicPr>
          <p:cNvPr descr="gif.latex" id="651" name="Shape 651"/>
          <p:cNvPicPr preferRelativeResize="0"/>
          <p:nvPr/>
        </p:nvPicPr>
        <p:blipFill>
          <a:blip r:embed="rId5">
            <a:alphaModFix/>
          </a:blip>
          <a:stretch>
            <a:fillRect/>
          </a:stretch>
        </p:blipFill>
        <p:spPr>
          <a:xfrm>
            <a:off x="4781700" y="3328512"/>
            <a:ext cx="2655660" cy="572700"/>
          </a:xfrm>
          <a:prstGeom prst="rect">
            <a:avLst/>
          </a:prstGeom>
          <a:noFill/>
          <a:ln>
            <a:noFill/>
          </a:ln>
        </p:spPr>
      </p:pic>
      <p:sp>
        <p:nvSpPr>
          <p:cNvPr id="652" name="Shape 652"/>
          <p:cNvSpPr txBox="1"/>
          <p:nvPr/>
        </p:nvSpPr>
        <p:spPr>
          <a:xfrm>
            <a:off x="4467400" y="1971925"/>
            <a:ext cx="3879600" cy="393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latin typeface="Consolas"/>
                <a:ea typeface="Consolas"/>
                <a:cs typeface="Consolas"/>
                <a:sym typeface="Consolas"/>
              </a:rPr>
              <a:t>Optimized r</a:t>
            </a:r>
            <a:r>
              <a:rPr baseline="-25000" lang="en">
                <a:latin typeface="Consolas"/>
                <a:ea typeface="Consolas"/>
                <a:cs typeface="Consolas"/>
                <a:sym typeface="Consolas"/>
              </a:rPr>
              <a:t>i</a:t>
            </a:r>
            <a:r>
              <a:rPr lang="en">
                <a:latin typeface="Consolas"/>
                <a:ea typeface="Consolas"/>
                <a:cs typeface="Consolas"/>
                <a:sym typeface="Consolas"/>
              </a:rPr>
              <a:t> using Gaussian model: </a:t>
            </a:r>
          </a:p>
        </p:txBody>
      </p:sp>
      <p:pic>
        <p:nvPicPr>
          <p:cNvPr descr="gif.latex" id="653" name="Shape 653"/>
          <p:cNvPicPr preferRelativeResize="0"/>
          <p:nvPr/>
        </p:nvPicPr>
        <p:blipFill>
          <a:blip r:embed="rId6">
            <a:alphaModFix/>
          </a:blip>
          <a:stretch>
            <a:fillRect/>
          </a:stretch>
        </p:blipFill>
        <p:spPr>
          <a:xfrm>
            <a:off x="4934100" y="2578300"/>
            <a:ext cx="2500794" cy="572700"/>
          </a:xfrm>
          <a:prstGeom prst="rect">
            <a:avLst/>
          </a:prstGeom>
          <a:noFill/>
          <a:ln>
            <a:noFill/>
          </a:ln>
        </p:spPr>
      </p:pic>
      <p:sp>
        <p:nvSpPr>
          <p:cNvPr id="654" name="Shape 654">
            <a:hlinkClick r:id="rId7"/>
          </p:cNvPr>
          <p:cNvSpPr/>
          <p:nvPr/>
        </p:nvSpPr>
        <p:spPr>
          <a:xfrm>
            <a:off x="0" y="5016500"/>
            <a:ext cx="6234600" cy="1269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Visualize One Billion Tweets Under $4,000</a:t>
            </a:r>
          </a:p>
          <a:p>
            <a:pPr indent="0" lvl="0" marL="0" rtl="0">
              <a:spcBef>
                <a:spcPts val="0"/>
              </a:spcBef>
              <a:buNone/>
            </a:pPr>
            <a:r>
              <a:t/>
            </a:r>
            <a:endParaRPr/>
          </a:p>
        </p:txBody>
      </p:sp>
      <p:pic>
        <p:nvPicPr>
          <p:cNvPr id="191" name="Shape 191">
            <a:hlinkClick r:id="rId4"/>
          </p:cNvPr>
          <p:cNvPicPr preferRelativeResize="0"/>
          <p:nvPr/>
        </p:nvPicPr>
        <p:blipFill>
          <a:blip r:embed="rId5">
            <a:alphaModFix/>
          </a:blip>
          <a:stretch>
            <a:fillRect/>
          </a:stretch>
        </p:blipFill>
        <p:spPr>
          <a:xfrm>
            <a:off x="197975" y="1179475"/>
            <a:ext cx="5987424" cy="3315550"/>
          </a:xfrm>
          <a:prstGeom prst="rect">
            <a:avLst/>
          </a:prstGeom>
          <a:noFill/>
          <a:ln>
            <a:noFill/>
          </a:ln>
        </p:spPr>
      </p:pic>
      <p:pic>
        <p:nvPicPr>
          <p:cNvPr descr="nuc.cluster.jpg" id="192" name="Shape 192"/>
          <p:cNvPicPr preferRelativeResize="0"/>
          <p:nvPr/>
        </p:nvPicPr>
        <p:blipFill>
          <a:blip r:embed="rId6">
            <a:alphaModFix/>
          </a:blip>
          <a:stretch>
            <a:fillRect/>
          </a:stretch>
        </p:blipFill>
        <p:spPr>
          <a:xfrm>
            <a:off x="6447125" y="1661225"/>
            <a:ext cx="2439549" cy="1829651"/>
          </a:xfrm>
          <a:prstGeom prst="rect">
            <a:avLst/>
          </a:prstGeom>
          <a:noFill/>
          <a:ln>
            <a:noFill/>
          </a:ln>
        </p:spPr>
      </p:pic>
      <p:sp>
        <p:nvSpPr>
          <p:cNvPr id="193" name="Shape 193"/>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Shape 659"/>
          <p:cNvSpPr txBox="1"/>
          <p:nvPr>
            <p:ph type="title"/>
          </p:nvPr>
        </p:nvSpPr>
        <p:spPr>
          <a:xfrm>
            <a:off x="311700" y="1402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 of mini-queries and total running time</a:t>
            </a:r>
          </a:p>
        </p:txBody>
      </p:sp>
      <p:sp>
        <p:nvSpPr>
          <p:cNvPr id="660" name="Shape 660"/>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descr="totaltime.png" id="661" name="Shape 661"/>
          <p:cNvPicPr preferRelativeResize="0"/>
          <p:nvPr/>
        </p:nvPicPr>
        <p:blipFill>
          <a:blip r:embed="rId3">
            <a:alphaModFix/>
          </a:blip>
          <a:stretch>
            <a:fillRect/>
          </a:stretch>
        </p:blipFill>
        <p:spPr>
          <a:xfrm>
            <a:off x="4430800" y="829600"/>
            <a:ext cx="3486525" cy="3486550"/>
          </a:xfrm>
          <a:prstGeom prst="rect">
            <a:avLst/>
          </a:prstGeom>
          <a:noFill/>
          <a:ln>
            <a:noFill/>
          </a:ln>
        </p:spPr>
      </p:pic>
      <p:pic>
        <p:nvPicPr>
          <p:cNvPr id="662" name="Shape 662"/>
          <p:cNvPicPr preferRelativeResize="0"/>
          <p:nvPr/>
        </p:nvPicPr>
        <p:blipFill>
          <a:blip r:embed="rId4">
            <a:alphaModFix/>
          </a:blip>
          <a:stretch>
            <a:fillRect/>
          </a:stretch>
        </p:blipFill>
        <p:spPr>
          <a:xfrm>
            <a:off x="838200" y="865325"/>
            <a:ext cx="3352800" cy="34508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Shape 667"/>
          <p:cNvSpPr txBox="1"/>
          <p:nvPr>
            <p:ph type="title"/>
          </p:nvPr>
        </p:nvSpPr>
        <p:spPr>
          <a:xfrm>
            <a:off x="311700" y="1402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Total delay and overall cost</a:t>
            </a:r>
          </a:p>
        </p:txBody>
      </p:sp>
      <p:sp>
        <p:nvSpPr>
          <p:cNvPr id="668" name="Shape 668"/>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descr="delay.png" id="669" name="Shape 669"/>
          <p:cNvPicPr preferRelativeResize="0"/>
          <p:nvPr/>
        </p:nvPicPr>
        <p:blipFill>
          <a:blip r:embed="rId3">
            <a:alphaModFix/>
          </a:blip>
          <a:stretch>
            <a:fillRect/>
          </a:stretch>
        </p:blipFill>
        <p:spPr>
          <a:xfrm>
            <a:off x="870125" y="876100"/>
            <a:ext cx="3159675" cy="3159699"/>
          </a:xfrm>
          <a:prstGeom prst="rect">
            <a:avLst/>
          </a:prstGeom>
          <a:noFill/>
          <a:ln>
            <a:noFill/>
          </a:ln>
        </p:spPr>
      </p:pic>
      <p:pic>
        <p:nvPicPr>
          <p:cNvPr descr="cost.png" id="670" name="Shape 670"/>
          <p:cNvPicPr preferRelativeResize="0"/>
          <p:nvPr/>
        </p:nvPicPr>
        <p:blipFill>
          <a:blip r:embed="rId4">
            <a:alphaModFix/>
          </a:blip>
          <a:stretch>
            <a:fillRect/>
          </a:stretch>
        </p:blipFill>
        <p:spPr>
          <a:xfrm>
            <a:off x="3809000" y="860769"/>
            <a:ext cx="3159675" cy="3247157"/>
          </a:xfrm>
          <a:prstGeom prst="rect">
            <a:avLst/>
          </a:prstGeom>
          <a:noFill/>
          <a:ln>
            <a:noFill/>
          </a:ln>
        </p:spPr>
      </p:pic>
      <p:pic>
        <p:nvPicPr>
          <p:cNvPr id="671" name="Shape 671"/>
          <p:cNvPicPr preferRelativeResize="0"/>
          <p:nvPr/>
        </p:nvPicPr>
        <p:blipFill>
          <a:blip r:embed="rId5">
            <a:alphaModFix/>
          </a:blip>
          <a:stretch>
            <a:fillRect/>
          </a:stretch>
        </p:blipFill>
        <p:spPr>
          <a:xfrm>
            <a:off x="1804025" y="4215050"/>
            <a:ext cx="5078730" cy="393600"/>
          </a:xfrm>
          <a:prstGeom prst="rect">
            <a:avLst/>
          </a:prstGeom>
          <a:noFill/>
          <a:ln>
            <a:noFill/>
          </a:ln>
        </p:spPr>
      </p:pic>
      <p:sp>
        <p:nvSpPr>
          <p:cNvPr id="672" name="Shape 672"/>
          <p:cNvSpPr txBox="1"/>
          <p:nvPr/>
        </p:nvSpPr>
        <p:spPr>
          <a:xfrm>
            <a:off x="6990750" y="2111800"/>
            <a:ext cx="662700" cy="406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α=25</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Understand Big Data</a:t>
            </a:r>
          </a:p>
        </p:txBody>
      </p:sp>
      <p:pic>
        <p:nvPicPr>
          <p:cNvPr descr="color-02.jpg" id="678" name="Shape 678"/>
          <p:cNvPicPr preferRelativeResize="0"/>
          <p:nvPr/>
        </p:nvPicPr>
        <p:blipFill>
          <a:blip r:embed="rId3">
            <a:alphaModFix/>
          </a:blip>
          <a:stretch>
            <a:fillRect/>
          </a:stretch>
        </p:blipFill>
        <p:spPr>
          <a:xfrm>
            <a:off x="3249038" y="1352713"/>
            <a:ext cx="2608399" cy="2299000"/>
          </a:xfrm>
          <a:prstGeom prst="rect">
            <a:avLst/>
          </a:prstGeom>
          <a:noFill/>
          <a:ln>
            <a:noFill/>
          </a:ln>
        </p:spPr>
      </p:pic>
      <p:pic>
        <p:nvPicPr>
          <p:cNvPr descr="Screen Shot 2017-01-23 at 3.38.28 PM.png" id="679" name="Shape 679"/>
          <p:cNvPicPr preferRelativeResize="0"/>
          <p:nvPr/>
        </p:nvPicPr>
        <p:blipFill>
          <a:blip r:embed="rId4">
            <a:alphaModFix/>
          </a:blip>
          <a:stretch>
            <a:fillRect/>
          </a:stretch>
        </p:blipFill>
        <p:spPr>
          <a:xfrm>
            <a:off x="206130" y="1382075"/>
            <a:ext cx="2538798" cy="2240275"/>
          </a:xfrm>
          <a:prstGeom prst="rect">
            <a:avLst/>
          </a:prstGeom>
          <a:noFill/>
          <a:ln>
            <a:noFill/>
          </a:ln>
        </p:spPr>
      </p:pic>
      <p:sp>
        <p:nvSpPr>
          <p:cNvPr id="680" name="Shape 680"/>
          <p:cNvSpPr/>
          <p:nvPr/>
        </p:nvSpPr>
        <p:spPr>
          <a:xfrm>
            <a:off x="2848625" y="2267300"/>
            <a:ext cx="364500" cy="469800"/>
          </a:xfrm>
          <a:prstGeom prst="rightArrow">
            <a:avLst>
              <a:gd fmla="val 50000" name="adj1"/>
              <a:gd fmla="val 50000" name="adj2"/>
            </a:avLst>
          </a:prstGeom>
          <a:solidFill>
            <a:schemeClr val="accen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pic>
        <p:nvPicPr>
          <p:cNvPr descr="dashboard-screenshot_grande.jpg" id="681" name="Shape 681"/>
          <p:cNvPicPr preferRelativeResize="0"/>
          <p:nvPr/>
        </p:nvPicPr>
        <p:blipFill>
          <a:blip r:embed="rId5">
            <a:alphaModFix/>
          </a:blip>
          <a:stretch>
            <a:fillRect/>
          </a:stretch>
        </p:blipFill>
        <p:spPr>
          <a:xfrm>
            <a:off x="6332175" y="1352725"/>
            <a:ext cx="2651749" cy="2298975"/>
          </a:xfrm>
          <a:prstGeom prst="rect">
            <a:avLst/>
          </a:prstGeom>
          <a:noFill/>
          <a:ln>
            <a:noFill/>
          </a:ln>
        </p:spPr>
      </p:pic>
      <p:sp>
        <p:nvSpPr>
          <p:cNvPr id="682" name="Shape 682"/>
          <p:cNvSpPr/>
          <p:nvPr/>
        </p:nvSpPr>
        <p:spPr>
          <a:xfrm>
            <a:off x="5896625" y="2267300"/>
            <a:ext cx="364500" cy="469800"/>
          </a:xfrm>
          <a:prstGeom prst="rightArrow">
            <a:avLst>
              <a:gd fmla="val 50000" name="adj1"/>
              <a:gd fmla="val 50000" name="adj2"/>
            </a:avLst>
          </a:prstGeom>
          <a:solidFill>
            <a:schemeClr val="accen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683" name="Shape 683"/>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id="684" name="Shape 684"/>
          <p:cNvPicPr preferRelativeResize="0"/>
          <p:nvPr/>
        </p:nvPicPr>
        <p:blipFill>
          <a:blip r:embed="rId6">
            <a:alphaModFix/>
          </a:blip>
          <a:stretch>
            <a:fillRect/>
          </a:stretch>
        </p:blipFill>
        <p:spPr>
          <a:xfrm>
            <a:off x="2146450" y="1632400"/>
            <a:ext cx="1564524" cy="469800"/>
          </a:xfrm>
          <a:prstGeom prst="rect">
            <a:avLst/>
          </a:prstGeom>
          <a:noFill/>
          <a:ln>
            <a:noFill/>
          </a:ln>
        </p:spPr>
      </p:pic>
      <p:pic>
        <p:nvPicPr>
          <p:cNvPr id="685" name="Shape 685"/>
          <p:cNvPicPr preferRelativeResize="0"/>
          <p:nvPr/>
        </p:nvPicPr>
        <p:blipFill>
          <a:blip r:embed="rId7">
            <a:alphaModFix/>
          </a:blip>
          <a:stretch>
            <a:fillRect/>
          </a:stretch>
        </p:blipFill>
        <p:spPr>
          <a:xfrm>
            <a:off x="2146450" y="2158025"/>
            <a:ext cx="1237749" cy="663925"/>
          </a:xfrm>
          <a:prstGeom prst="rect">
            <a:avLst/>
          </a:prstGeom>
          <a:noFill/>
          <a:ln>
            <a:noFill/>
          </a:ln>
        </p:spPr>
      </p:pic>
      <p:pic>
        <p:nvPicPr>
          <p:cNvPr id="686" name="Shape 686"/>
          <p:cNvPicPr preferRelativeResize="0"/>
          <p:nvPr/>
        </p:nvPicPr>
        <p:blipFill>
          <a:blip r:embed="rId8">
            <a:alphaModFix/>
          </a:blip>
          <a:stretch>
            <a:fillRect/>
          </a:stretch>
        </p:blipFill>
        <p:spPr>
          <a:xfrm>
            <a:off x="1941325" y="2898155"/>
            <a:ext cx="2282226" cy="663920"/>
          </a:xfrm>
          <a:prstGeom prst="rect">
            <a:avLst/>
          </a:prstGeom>
          <a:noFill/>
          <a:ln>
            <a:noFill/>
          </a:ln>
        </p:spPr>
      </p:pic>
      <p:pic>
        <p:nvPicPr>
          <p:cNvPr id="687" name="Shape 687"/>
          <p:cNvPicPr preferRelativeResize="0"/>
          <p:nvPr/>
        </p:nvPicPr>
        <p:blipFill>
          <a:blip r:embed="rId9">
            <a:alphaModFix/>
          </a:blip>
          <a:stretch>
            <a:fillRect/>
          </a:stretch>
        </p:blipFill>
        <p:spPr>
          <a:xfrm>
            <a:off x="5367825" y="2737108"/>
            <a:ext cx="2009922" cy="469800"/>
          </a:xfrm>
          <a:prstGeom prst="rect">
            <a:avLst/>
          </a:prstGeom>
          <a:noFill/>
          <a:ln>
            <a:noFill/>
          </a:ln>
        </p:spPr>
      </p:pic>
      <p:pic>
        <p:nvPicPr>
          <p:cNvPr id="688" name="Shape 688"/>
          <p:cNvPicPr preferRelativeResize="0"/>
          <p:nvPr/>
        </p:nvPicPr>
        <p:blipFill>
          <a:blip r:embed="rId10">
            <a:alphaModFix/>
          </a:blip>
          <a:stretch>
            <a:fillRect/>
          </a:stretch>
        </p:blipFill>
        <p:spPr>
          <a:xfrm>
            <a:off x="5231675" y="1841669"/>
            <a:ext cx="2282224" cy="361731"/>
          </a:xfrm>
          <a:prstGeom prst="rect">
            <a:avLst/>
          </a:prstGeom>
          <a:noFill/>
          <a:ln>
            <a:noFill/>
          </a:ln>
        </p:spPr>
      </p:pic>
      <p:pic>
        <p:nvPicPr>
          <p:cNvPr id="689" name="Shape 689"/>
          <p:cNvPicPr preferRelativeResize="0"/>
          <p:nvPr/>
        </p:nvPicPr>
        <p:blipFill>
          <a:blip r:embed="rId11">
            <a:alphaModFix/>
          </a:blip>
          <a:stretch>
            <a:fillRect/>
          </a:stretch>
        </p:blipFill>
        <p:spPr>
          <a:xfrm>
            <a:off x="5367825" y="2336587"/>
            <a:ext cx="1638975" cy="30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par>
                                <p:cTn fill="hold" nodeType="with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par>
                                <p:cTn fill="hold" nodeType="with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292625"/>
            <a:ext cx="8520600" cy="707400"/>
          </a:xfrm>
          <a:prstGeom prst="rect">
            <a:avLst/>
          </a:prstGeom>
        </p:spPr>
        <p:txBody>
          <a:bodyPr anchorCtr="0" anchor="t" bIns="91425" lIns="91425" rIns="91425" wrap="square" tIns="91425">
            <a:noAutofit/>
          </a:bodyPr>
          <a:lstStyle/>
          <a:p>
            <a:pPr indent="0" lvl="0" marL="0">
              <a:spcBef>
                <a:spcPts val="0"/>
              </a:spcBef>
              <a:buNone/>
            </a:pPr>
            <a:r>
              <a:rPr lang="en"/>
              <a:t>Architecture</a:t>
            </a:r>
          </a:p>
        </p:txBody>
      </p:sp>
      <p:pic>
        <p:nvPicPr>
          <p:cNvPr id="199" name="Shape 199"/>
          <p:cNvPicPr preferRelativeResize="0"/>
          <p:nvPr/>
        </p:nvPicPr>
        <p:blipFill rotWithShape="1">
          <a:blip r:embed="rId3">
            <a:alphaModFix/>
          </a:blip>
          <a:srcRect b="0" l="0" r="0" t="0"/>
          <a:stretch/>
        </p:blipFill>
        <p:spPr>
          <a:xfrm>
            <a:off x="1688000" y="931475"/>
            <a:ext cx="3432679" cy="3686275"/>
          </a:xfrm>
          <a:prstGeom prst="rect">
            <a:avLst/>
          </a:prstGeom>
          <a:noFill/>
          <a:ln>
            <a:noFill/>
          </a:ln>
        </p:spPr>
      </p:pic>
      <p:sp>
        <p:nvSpPr>
          <p:cNvPr id="200" name="Shape 200"/>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a:spcBef>
                <a:spcPts val="0"/>
              </a:spcBef>
              <a:buNone/>
            </a:pPr>
            <a:r>
              <a:rPr lang="en"/>
              <a:t>Latency Issue</a:t>
            </a:r>
          </a:p>
        </p:txBody>
      </p:sp>
      <p:sp>
        <p:nvSpPr>
          <p:cNvPr id="206" name="Shape 206"/>
          <p:cNvSpPr txBox="1"/>
          <p:nvPr>
            <p:ph idx="1" type="body"/>
          </p:nvPr>
        </p:nvSpPr>
        <p:spPr>
          <a:xfrm>
            <a:off x="311700" y="1266325"/>
            <a:ext cx="8520600" cy="33027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Views are not always available</a:t>
            </a:r>
          </a:p>
          <a:p>
            <a:pPr indent="-381000" lvl="0" marL="457200" rtl="0">
              <a:spcBef>
                <a:spcPts val="0"/>
              </a:spcBef>
              <a:spcAft>
                <a:spcPts val="0"/>
              </a:spcAft>
              <a:buClr>
                <a:srgbClr val="000000"/>
              </a:buClr>
              <a:buSzPts val="2400"/>
              <a:buChar char="●"/>
            </a:pPr>
            <a:r>
              <a:rPr lang="en">
                <a:solidFill>
                  <a:srgbClr val="000000"/>
                </a:solidFill>
              </a:rPr>
              <a:t>2TB data: large </a:t>
            </a:r>
          </a:p>
          <a:p>
            <a:pPr indent="-381000" lvl="0" marL="457200" rtl="0">
              <a:spcBef>
                <a:spcPts val="0"/>
              </a:spcBef>
              <a:buClr>
                <a:srgbClr val="000000"/>
              </a:buClr>
              <a:buSzPts val="2400"/>
              <a:buChar char="●"/>
            </a:pPr>
            <a:r>
              <a:rPr lang="en">
                <a:solidFill>
                  <a:srgbClr val="000000"/>
                </a:solidFill>
              </a:rPr>
              <a:t>Aggregation queries: expensive</a:t>
            </a:r>
          </a:p>
          <a:p>
            <a:pPr indent="0" lvl="0" marL="0" marR="0" rtl="0" algn="l">
              <a:lnSpc>
                <a:spcPct val="115000"/>
              </a:lnSpc>
              <a:spcBef>
                <a:spcPts val="0"/>
              </a:spcBef>
              <a:spcAft>
                <a:spcPts val="1600"/>
              </a:spcAft>
              <a:buNone/>
            </a:pPr>
            <a:r>
              <a:t/>
            </a:r>
            <a:endParaRPr>
              <a:solidFill>
                <a:srgbClr val="000000"/>
              </a:solidFill>
            </a:endParaRPr>
          </a:p>
          <a:p>
            <a:pPr indent="0" lvl="0" marL="0" marR="0" rtl="0" algn="l">
              <a:lnSpc>
                <a:spcPct val="115000"/>
              </a:lnSpc>
              <a:spcBef>
                <a:spcPts val="0"/>
              </a:spcBef>
              <a:spcAft>
                <a:spcPts val="1600"/>
              </a:spcAft>
              <a:buNone/>
            </a:pPr>
            <a:r>
              <a:t/>
            </a:r>
            <a:endParaRPr>
              <a:solidFill>
                <a:srgbClr val="000000"/>
              </a:solidFill>
            </a:endParaRPr>
          </a:p>
        </p:txBody>
      </p:sp>
      <p:sp>
        <p:nvSpPr>
          <p:cNvPr id="207" name="Shape 207"/>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Progressive Computing</a:t>
            </a:r>
          </a:p>
        </p:txBody>
      </p:sp>
      <p:sp>
        <p:nvSpPr>
          <p:cNvPr id="213" name="Shape 213"/>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descr="progressive-loading.jpg" id="214" name="Shape 214"/>
          <p:cNvPicPr preferRelativeResize="0"/>
          <p:nvPr/>
        </p:nvPicPr>
        <p:blipFill rotWithShape="1">
          <a:blip r:embed="rId3">
            <a:alphaModFix/>
          </a:blip>
          <a:srcRect b="10824" l="0" r="0" t="66400"/>
          <a:stretch/>
        </p:blipFill>
        <p:spPr>
          <a:xfrm>
            <a:off x="894275" y="1316325"/>
            <a:ext cx="5471700" cy="1126490"/>
          </a:xfrm>
          <a:prstGeom prst="rect">
            <a:avLst/>
          </a:prstGeom>
          <a:noFill/>
          <a:ln>
            <a:noFill/>
          </a:ln>
        </p:spPr>
      </p:pic>
      <p:pic>
        <p:nvPicPr>
          <p:cNvPr descr="progressive-loading.jpg" id="215" name="Shape 215"/>
          <p:cNvPicPr preferRelativeResize="0"/>
          <p:nvPr/>
        </p:nvPicPr>
        <p:blipFill rotWithShape="1">
          <a:blip r:embed="rId3">
            <a:alphaModFix/>
          </a:blip>
          <a:srcRect b="66444" l="0" r="0" t="0"/>
          <a:stretch/>
        </p:blipFill>
        <p:spPr>
          <a:xfrm>
            <a:off x="848700" y="2741425"/>
            <a:ext cx="5517275" cy="1627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1402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Query Slicing</a:t>
            </a:r>
          </a:p>
        </p:txBody>
      </p:sp>
      <p:sp>
        <p:nvSpPr>
          <p:cNvPr id="221" name="Shape 221"/>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
        <p:nvSpPr>
          <p:cNvPr id="222" name="Shape 222"/>
          <p:cNvSpPr txBox="1"/>
          <p:nvPr>
            <p:ph idx="1" type="body"/>
          </p:nvPr>
        </p:nvSpPr>
        <p:spPr>
          <a:xfrm>
            <a:off x="235500" y="885325"/>
            <a:ext cx="4341300" cy="3302700"/>
          </a:xfrm>
          <a:prstGeom prst="rect">
            <a:avLst/>
          </a:prstGeom>
        </p:spPr>
        <p:txBody>
          <a:bodyPr anchorCtr="0" anchor="t" bIns="91425" lIns="91425" rIns="91425" wrap="square" tIns="91425">
            <a:noAutofit/>
          </a:bodyPr>
          <a:lstStyle/>
          <a:p>
            <a:pPr indent="-368300" lvl="0" marL="457200" rtl="0">
              <a:spcBef>
                <a:spcPts val="0"/>
              </a:spcBef>
              <a:spcAft>
                <a:spcPts val="0"/>
              </a:spcAft>
              <a:buClr>
                <a:srgbClr val="000000"/>
              </a:buClr>
              <a:buSzPts val="2200"/>
              <a:buChar char="●"/>
            </a:pPr>
            <a:r>
              <a:rPr i="1" lang="en" sz="2200">
                <a:solidFill>
                  <a:srgbClr val="000000"/>
                </a:solidFill>
              </a:rPr>
              <a:t>Q</a:t>
            </a:r>
            <a:r>
              <a:rPr lang="en" sz="2200">
                <a:solidFill>
                  <a:srgbClr val="000000"/>
                </a:solidFill>
              </a:rPr>
              <a:t> → </a:t>
            </a:r>
            <a:r>
              <a:rPr b="1" i="1" lang="en" sz="2200">
                <a:solidFill>
                  <a:srgbClr val="000000"/>
                </a:solidFill>
              </a:rPr>
              <a:t>mini-queries</a:t>
            </a:r>
            <a:r>
              <a:rPr lang="en" sz="2200">
                <a:solidFill>
                  <a:srgbClr val="000000"/>
                </a:solidFill>
              </a:rPr>
              <a:t> </a:t>
            </a:r>
            <a:r>
              <a:rPr i="1" lang="en" sz="2200">
                <a:solidFill>
                  <a:srgbClr val="000000"/>
                </a:solidFill>
              </a:rPr>
              <a:t>Q</a:t>
            </a:r>
            <a:r>
              <a:rPr baseline="-25000" i="1" lang="en" sz="2200">
                <a:solidFill>
                  <a:srgbClr val="000000"/>
                </a:solidFill>
              </a:rPr>
              <a:t>1</a:t>
            </a:r>
            <a:r>
              <a:rPr b="1" i="1" lang="en" sz="2200">
                <a:solidFill>
                  <a:srgbClr val="000000"/>
                </a:solidFill>
              </a:rPr>
              <a:t>,</a:t>
            </a:r>
            <a:r>
              <a:rPr i="1" lang="en" sz="2200">
                <a:solidFill>
                  <a:srgbClr val="000000"/>
                </a:solidFill>
              </a:rPr>
              <a:t>Q</a:t>
            </a:r>
            <a:r>
              <a:rPr baseline="-25000" i="1" lang="en" sz="2200">
                <a:solidFill>
                  <a:srgbClr val="000000"/>
                </a:solidFill>
              </a:rPr>
              <a:t>2</a:t>
            </a:r>
            <a:r>
              <a:rPr b="1" i="1" lang="en" sz="2200">
                <a:solidFill>
                  <a:srgbClr val="000000"/>
                </a:solidFill>
              </a:rPr>
              <a:t>,...</a:t>
            </a:r>
            <a:r>
              <a:rPr i="1" lang="en" sz="2200">
                <a:solidFill>
                  <a:srgbClr val="000000"/>
                </a:solidFill>
              </a:rPr>
              <a:t>Q</a:t>
            </a:r>
            <a:r>
              <a:rPr baseline="-25000" i="1" lang="en" sz="2200">
                <a:solidFill>
                  <a:srgbClr val="000000"/>
                </a:solidFill>
              </a:rPr>
              <a:t>i</a:t>
            </a:r>
          </a:p>
          <a:p>
            <a:pPr indent="-368300" lvl="0" marL="457200" rtl="0">
              <a:spcBef>
                <a:spcPts val="0"/>
              </a:spcBef>
              <a:spcAft>
                <a:spcPts val="0"/>
              </a:spcAft>
              <a:buClr>
                <a:srgbClr val="000000"/>
              </a:buClr>
              <a:buSzPts val="2200"/>
              <a:buChar char="●"/>
            </a:pPr>
            <a:r>
              <a:rPr lang="en" sz="2200">
                <a:solidFill>
                  <a:srgbClr val="000000"/>
                </a:solidFill>
              </a:rPr>
              <a:t>Each Q</a:t>
            </a:r>
            <a:r>
              <a:rPr baseline="-25000" lang="en" sz="2200">
                <a:solidFill>
                  <a:srgbClr val="000000"/>
                </a:solidFill>
              </a:rPr>
              <a:t>i</a:t>
            </a:r>
            <a:r>
              <a:rPr lang="en" sz="2200">
                <a:solidFill>
                  <a:srgbClr val="000000"/>
                </a:solidFill>
              </a:rPr>
              <a:t> has an additional range condition on the slicing attribute </a:t>
            </a:r>
            <a:r>
              <a:rPr lang="en" sz="2200"/>
              <a:t>(e.g. time)</a:t>
            </a:r>
          </a:p>
          <a:p>
            <a:pPr indent="-368300" lvl="0" marL="457200" marR="0" rtl="0" algn="l">
              <a:lnSpc>
                <a:spcPct val="115000"/>
              </a:lnSpc>
              <a:spcBef>
                <a:spcPts val="0"/>
              </a:spcBef>
              <a:spcAft>
                <a:spcPts val="1600"/>
              </a:spcAft>
              <a:buClr>
                <a:srgbClr val="000000"/>
              </a:buClr>
              <a:buSzPts val="2200"/>
              <a:buFont typeface="Open Sans"/>
              <a:buChar char="●"/>
            </a:pPr>
            <a:r>
              <a:rPr b="1" lang="en" sz="2200">
                <a:solidFill>
                  <a:srgbClr val="0000FF"/>
                </a:solidFill>
              </a:rPr>
              <a:t>r</a:t>
            </a:r>
            <a:r>
              <a:rPr b="1" baseline="-25000" lang="en" sz="2200">
                <a:solidFill>
                  <a:srgbClr val="0000FF"/>
                </a:solidFill>
              </a:rPr>
              <a:t>i</a:t>
            </a:r>
            <a:r>
              <a:rPr b="1" lang="en" sz="2200">
                <a:solidFill>
                  <a:srgbClr val="0000FF"/>
                </a:solidFill>
              </a:rPr>
              <a:t> </a:t>
            </a:r>
            <a:r>
              <a:rPr lang="en" sz="2200">
                <a:solidFill>
                  <a:srgbClr val="000000"/>
                </a:solidFill>
              </a:rPr>
              <a:t>: size of range condition</a:t>
            </a:r>
          </a:p>
        </p:txBody>
      </p:sp>
      <p:grpSp>
        <p:nvGrpSpPr>
          <p:cNvPr id="223" name="Shape 223"/>
          <p:cNvGrpSpPr/>
          <p:nvPr/>
        </p:nvGrpSpPr>
        <p:grpSpPr>
          <a:xfrm>
            <a:off x="5110350" y="1016625"/>
            <a:ext cx="3550200" cy="1061100"/>
            <a:chOff x="5110350" y="1016625"/>
            <a:chExt cx="3550200" cy="1061100"/>
          </a:xfrm>
        </p:grpSpPr>
        <p:sp>
          <p:nvSpPr>
            <p:cNvPr id="224" name="Shape 224"/>
            <p:cNvSpPr txBox="1"/>
            <p:nvPr/>
          </p:nvSpPr>
          <p:spPr>
            <a:xfrm>
              <a:off x="5669850" y="1016625"/>
              <a:ext cx="2990700" cy="1061100"/>
            </a:xfrm>
            <a:prstGeom prst="rect">
              <a:avLst/>
            </a:prstGeom>
            <a:noFill/>
            <a:ln cap="flat" cmpd="sng" w="9525">
              <a:solidFill>
                <a:srgbClr val="666666"/>
              </a:solidFill>
              <a:prstDash val="solid"/>
              <a:round/>
              <a:headEnd len="med" w="med" type="none"/>
              <a:tailEnd len="med" w="med" type="none"/>
            </a:ln>
          </p:spPr>
          <p:txBody>
            <a:bodyPr anchorCtr="0" anchor="t" bIns="91425" lIns="91425" rIns="91425" wrap="square" tIns="91425">
              <a:noAutofit/>
            </a:bodyPr>
            <a:lstStyle/>
            <a:p>
              <a:pPr indent="0" lvl="0" marL="0" rtl="0">
                <a:lnSpc>
                  <a:spcPct val="100000"/>
                </a:lnSpc>
                <a:spcBef>
                  <a:spcPts val="0"/>
                </a:spcBef>
                <a:buNone/>
              </a:pPr>
              <a:r>
                <a:rPr b="1" lang="en">
                  <a:latin typeface="Open Sans"/>
                  <a:ea typeface="Open Sans"/>
                  <a:cs typeface="Open Sans"/>
                  <a:sym typeface="Open Sans"/>
                </a:rPr>
                <a:t>SELECT</a:t>
              </a:r>
              <a:r>
                <a:rPr lang="en">
                  <a:latin typeface="Open Sans"/>
                  <a:ea typeface="Open Sans"/>
                  <a:cs typeface="Open Sans"/>
                  <a:sym typeface="Open Sans"/>
                </a:rPr>
                <a:t> state, </a:t>
              </a:r>
              <a:r>
                <a:rPr b="1" lang="en">
                  <a:latin typeface="Open Sans"/>
                  <a:ea typeface="Open Sans"/>
                  <a:cs typeface="Open Sans"/>
                  <a:sym typeface="Open Sans"/>
                </a:rPr>
                <a:t>COUNT</a:t>
              </a:r>
              <a:r>
                <a:rPr lang="en">
                  <a:latin typeface="Open Sans"/>
                  <a:ea typeface="Open Sans"/>
                  <a:cs typeface="Open Sans"/>
                  <a:sym typeface="Open Sans"/>
                </a:rPr>
                <a:t>(*)</a:t>
              </a:r>
            </a:p>
            <a:p>
              <a:pPr indent="0" lvl="0" marL="0" rtl="0">
                <a:lnSpc>
                  <a:spcPct val="100000"/>
                </a:lnSpc>
                <a:spcBef>
                  <a:spcPts val="0"/>
                </a:spcBef>
                <a:buNone/>
              </a:pPr>
              <a:r>
                <a:rPr b="1" lang="en">
                  <a:latin typeface="Open Sans"/>
                  <a:ea typeface="Open Sans"/>
                  <a:cs typeface="Open Sans"/>
                  <a:sym typeface="Open Sans"/>
                </a:rPr>
                <a:t>FROM</a:t>
              </a:r>
              <a:r>
                <a:rPr lang="en">
                  <a:latin typeface="Open Sans"/>
                  <a:ea typeface="Open Sans"/>
                  <a:cs typeface="Open Sans"/>
                  <a:sym typeface="Open Sans"/>
                </a:rPr>
                <a:t> twitter t</a:t>
              </a:r>
            </a:p>
            <a:p>
              <a:pPr indent="0" lvl="0" marL="0" rtl="0">
                <a:lnSpc>
                  <a:spcPct val="100000"/>
                </a:lnSpc>
                <a:spcBef>
                  <a:spcPts val="0"/>
                </a:spcBef>
                <a:buNone/>
              </a:pPr>
              <a:r>
                <a:rPr b="1" lang="en">
                  <a:latin typeface="Open Sans"/>
                  <a:ea typeface="Open Sans"/>
                  <a:cs typeface="Open Sans"/>
                  <a:sym typeface="Open Sans"/>
                </a:rPr>
                <a:t>WHERE</a:t>
              </a:r>
              <a:r>
                <a:rPr lang="en">
                  <a:latin typeface="Open Sans"/>
                  <a:ea typeface="Open Sans"/>
                  <a:cs typeface="Open Sans"/>
                  <a:sym typeface="Open Sans"/>
                </a:rPr>
                <a:t> contains(t.text, "election")  </a:t>
              </a:r>
            </a:p>
            <a:p>
              <a:pPr indent="0" lvl="0" marL="0" rtl="0">
                <a:lnSpc>
                  <a:spcPct val="100000"/>
                </a:lnSpc>
                <a:spcBef>
                  <a:spcPts val="0"/>
                </a:spcBef>
                <a:buNone/>
              </a:pPr>
              <a:r>
                <a:rPr b="1" lang="en">
                  <a:latin typeface="Open Sans"/>
                  <a:ea typeface="Open Sans"/>
                  <a:cs typeface="Open Sans"/>
                  <a:sym typeface="Open Sans"/>
                </a:rPr>
                <a:t>GROUP</a:t>
              </a:r>
              <a:r>
                <a:rPr lang="en">
                  <a:latin typeface="Open Sans"/>
                  <a:ea typeface="Open Sans"/>
                  <a:cs typeface="Open Sans"/>
                  <a:sym typeface="Open Sans"/>
                </a:rPr>
                <a:t> </a:t>
              </a:r>
              <a:r>
                <a:rPr b="1" lang="en">
                  <a:latin typeface="Open Sans"/>
                  <a:ea typeface="Open Sans"/>
                  <a:cs typeface="Open Sans"/>
                  <a:sym typeface="Open Sans"/>
                </a:rPr>
                <a:t>BY</a:t>
              </a:r>
              <a:r>
                <a:rPr lang="en">
                  <a:latin typeface="Open Sans"/>
                  <a:ea typeface="Open Sans"/>
                  <a:cs typeface="Open Sans"/>
                  <a:sym typeface="Open Sans"/>
                </a:rPr>
                <a:t> state; </a:t>
              </a:r>
            </a:p>
          </p:txBody>
        </p:sp>
        <p:sp>
          <p:nvSpPr>
            <p:cNvPr id="225" name="Shape 225"/>
            <p:cNvSpPr txBox="1"/>
            <p:nvPr/>
          </p:nvSpPr>
          <p:spPr>
            <a:xfrm>
              <a:off x="5110350" y="1207400"/>
              <a:ext cx="486600" cy="3936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i="1" lang="en" sz="2200">
                  <a:latin typeface="Open Sans"/>
                  <a:ea typeface="Open Sans"/>
                  <a:cs typeface="Open Sans"/>
                  <a:sym typeface="Open Sans"/>
                </a:rPr>
                <a:t>Q</a:t>
              </a:r>
              <a:r>
                <a:rPr lang="en" sz="2200">
                  <a:latin typeface="Open Sans"/>
                  <a:ea typeface="Open Sans"/>
                  <a:cs typeface="Open Sans"/>
                  <a:sym typeface="Open Sans"/>
                </a:rPr>
                <a:t>:</a:t>
              </a:r>
            </a:p>
          </p:txBody>
        </p:sp>
      </p:grpSp>
      <p:grpSp>
        <p:nvGrpSpPr>
          <p:cNvPr id="226" name="Shape 226"/>
          <p:cNvGrpSpPr/>
          <p:nvPr/>
        </p:nvGrpSpPr>
        <p:grpSpPr>
          <a:xfrm>
            <a:off x="4521200" y="2574575"/>
            <a:ext cx="4607700" cy="1845825"/>
            <a:chOff x="4521200" y="2574575"/>
            <a:chExt cx="4607700" cy="1845825"/>
          </a:xfrm>
        </p:grpSpPr>
        <p:sp>
          <p:nvSpPr>
            <p:cNvPr id="227" name="Shape 227"/>
            <p:cNvSpPr/>
            <p:nvPr/>
          </p:nvSpPr>
          <p:spPr>
            <a:xfrm>
              <a:off x="4987350" y="3108575"/>
              <a:ext cx="3679800" cy="723000"/>
            </a:xfrm>
            <a:prstGeom prst="rect">
              <a:avLst/>
            </a:prstGeom>
            <a:solidFill>
              <a:srgbClr val="CCCCCC"/>
            </a:solidFill>
            <a:ln>
              <a:noFill/>
            </a:ln>
          </p:spPr>
          <p:txBody>
            <a:bodyPr anchorCtr="0" anchor="ctr" bIns="91425" lIns="91425" rIns="91425" wrap="square" tIns="91425">
              <a:noAutofit/>
            </a:bodyPr>
            <a:lstStyle/>
            <a:p>
              <a:pPr indent="0" lvl="0" marL="0" algn="ctr">
                <a:spcBef>
                  <a:spcPts val="0"/>
                </a:spcBef>
                <a:buNone/>
              </a:pPr>
              <a:r>
                <a:rPr lang="en"/>
                <a:t>Data </a:t>
              </a:r>
            </a:p>
          </p:txBody>
        </p:sp>
        <p:sp>
          <p:nvSpPr>
            <p:cNvPr id="228" name="Shape 228"/>
            <p:cNvSpPr txBox="1"/>
            <p:nvPr/>
          </p:nvSpPr>
          <p:spPr>
            <a:xfrm>
              <a:off x="5338950" y="4026800"/>
              <a:ext cx="486600" cy="3936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i="1" lang="en" sz="2200">
                  <a:latin typeface="Open Sans"/>
                  <a:ea typeface="Open Sans"/>
                  <a:cs typeface="Open Sans"/>
                  <a:sym typeface="Open Sans"/>
                </a:rPr>
                <a:t>Q</a:t>
              </a:r>
              <a:r>
                <a:rPr baseline="-25000" lang="en" sz="2200">
                  <a:latin typeface="Open Sans"/>
                  <a:ea typeface="Open Sans"/>
                  <a:cs typeface="Open Sans"/>
                  <a:sym typeface="Open Sans"/>
                </a:rPr>
                <a:t>3</a:t>
              </a:r>
            </a:p>
          </p:txBody>
        </p:sp>
        <p:sp>
          <p:nvSpPr>
            <p:cNvPr id="229" name="Shape 229"/>
            <p:cNvSpPr txBox="1"/>
            <p:nvPr/>
          </p:nvSpPr>
          <p:spPr>
            <a:xfrm>
              <a:off x="6558150" y="4026800"/>
              <a:ext cx="486600" cy="3936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i="1" lang="en" sz="2200">
                  <a:latin typeface="Open Sans"/>
                  <a:ea typeface="Open Sans"/>
                  <a:cs typeface="Open Sans"/>
                  <a:sym typeface="Open Sans"/>
                </a:rPr>
                <a:t>Q</a:t>
              </a:r>
              <a:r>
                <a:rPr baseline="-25000" lang="en" sz="2200">
                  <a:latin typeface="Open Sans"/>
                  <a:ea typeface="Open Sans"/>
                  <a:cs typeface="Open Sans"/>
                  <a:sym typeface="Open Sans"/>
                </a:rPr>
                <a:t>2</a:t>
              </a:r>
            </a:p>
          </p:txBody>
        </p:sp>
        <p:sp>
          <p:nvSpPr>
            <p:cNvPr id="230" name="Shape 230"/>
            <p:cNvSpPr txBox="1"/>
            <p:nvPr/>
          </p:nvSpPr>
          <p:spPr>
            <a:xfrm>
              <a:off x="7777350" y="4026800"/>
              <a:ext cx="486600" cy="3936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i="1" lang="en" sz="2200">
                  <a:latin typeface="Open Sans"/>
                  <a:ea typeface="Open Sans"/>
                  <a:cs typeface="Open Sans"/>
                  <a:sym typeface="Open Sans"/>
                </a:rPr>
                <a:t>Q</a:t>
              </a:r>
              <a:r>
                <a:rPr baseline="-25000" lang="en" sz="2200">
                  <a:latin typeface="Open Sans"/>
                  <a:ea typeface="Open Sans"/>
                  <a:cs typeface="Open Sans"/>
                  <a:sym typeface="Open Sans"/>
                </a:rPr>
                <a:t>1</a:t>
              </a:r>
            </a:p>
          </p:txBody>
        </p:sp>
        <p:cxnSp>
          <p:nvCxnSpPr>
            <p:cNvPr id="231" name="Shape 231"/>
            <p:cNvCxnSpPr/>
            <p:nvPr/>
          </p:nvCxnSpPr>
          <p:spPr>
            <a:xfrm>
              <a:off x="4952500" y="3841750"/>
              <a:ext cx="3768600" cy="7200"/>
            </a:xfrm>
            <a:prstGeom prst="straightConnector1">
              <a:avLst/>
            </a:prstGeom>
            <a:noFill/>
            <a:ln cap="flat" cmpd="sng" w="38100">
              <a:solidFill>
                <a:srgbClr val="000000"/>
              </a:solidFill>
              <a:prstDash val="solid"/>
              <a:round/>
              <a:headEnd len="lg" w="lg" type="none"/>
              <a:tailEnd len="lg" w="lg" type="none"/>
            </a:ln>
          </p:spPr>
        </p:cxnSp>
        <p:sp>
          <p:nvSpPr>
            <p:cNvPr id="232" name="Shape 232"/>
            <p:cNvSpPr/>
            <p:nvPr/>
          </p:nvSpPr>
          <p:spPr>
            <a:xfrm rot="-5400000">
              <a:off x="5409100" y="3506325"/>
              <a:ext cx="205200" cy="1031400"/>
            </a:xfrm>
            <a:prstGeom prst="leftBrace">
              <a:avLst>
                <a:gd fmla="val 41885" name="adj1"/>
                <a:gd fmla="val 49893" name="adj2"/>
              </a:avLst>
            </a:prstGeom>
            <a:no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33" name="Shape 233"/>
            <p:cNvSpPr/>
            <p:nvPr/>
          </p:nvSpPr>
          <p:spPr>
            <a:xfrm rot="-5400000">
              <a:off x="6711200" y="3288525"/>
              <a:ext cx="205200" cy="1467000"/>
            </a:xfrm>
            <a:prstGeom prst="leftBrace">
              <a:avLst>
                <a:gd fmla="val 41885" name="adj1"/>
                <a:gd fmla="val 49893" name="adj2"/>
              </a:avLst>
            </a:prstGeom>
            <a:no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34" name="Shape 234"/>
            <p:cNvSpPr/>
            <p:nvPr/>
          </p:nvSpPr>
          <p:spPr>
            <a:xfrm rot="-5400000">
              <a:off x="8013725" y="3523725"/>
              <a:ext cx="205200" cy="996600"/>
            </a:xfrm>
            <a:prstGeom prst="leftBrace">
              <a:avLst>
                <a:gd fmla="val 41885" name="adj1"/>
                <a:gd fmla="val 49893" name="adj2"/>
              </a:avLst>
            </a:prstGeom>
            <a:no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cxnSp>
          <p:nvCxnSpPr>
            <p:cNvPr id="235" name="Shape 235"/>
            <p:cNvCxnSpPr>
              <a:endCxn id="232" idx="0"/>
            </p:cNvCxnSpPr>
            <p:nvPr/>
          </p:nvCxnSpPr>
          <p:spPr>
            <a:xfrm>
              <a:off x="4994500" y="2911125"/>
              <a:ext cx="1500" cy="1008300"/>
            </a:xfrm>
            <a:prstGeom prst="straightConnector1">
              <a:avLst/>
            </a:prstGeom>
            <a:noFill/>
            <a:ln cap="flat" cmpd="sng" w="19050">
              <a:solidFill>
                <a:schemeClr val="dk2"/>
              </a:solidFill>
              <a:prstDash val="solid"/>
              <a:round/>
              <a:headEnd len="lg" w="lg" type="none"/>
              <a:tailEnd len="lg" w="lg" type="none"/>
            </a:ln>
          </p:spPr>
        </p:cxnSp>
        <p:sp>
          <p:nvSpPr>
            <p:cNvPr id="236" name="Shape 236"/>
            <p:cNvSpPr txBox="1"/>
            <p:nvPr/>
          </p:nvSpPr>
          <p:spPr>
            <a:xfrm>
              <a:off x="4521200" y="2574575"/>
              <a:ext cx="1180200" cy="362100"/>
            </a:xfrm>
            <a:prstGeom prst="rect">
              <a:avLst/>
            </a:prstGeom>
            <a:noFill/>
            <a:ln>
              <a:noFill/>
            </a:ln>
          </p:spPr>
          <p:txBody>
            <a:bodyPr anchorCtr="0" anchor="t" bIns="91425" lIns="91425" rIns="91425" wrap="square" tIns="91425">
              <a:noAutofit/>
            </a:bodyPr>
            <a:lstStyle/>
            <a:p>
              <a:pPr indent="0" lvl="0" marL="0">
                <a:spcBef>
                  <a:spcPts val="0"/>
                </a:spcBef>
                <a:buNone/>
              </a:pPr>
              <a:r>
                <a:rPr lang="en"/>
                <a:t>2017-01-01</a:t>
              </a:r>
            </a:p>
          </p:txBody>
        </p:sp>
        <p:cxnSp>
          <p:nvCxnSpPr>
            <p:cNvPr id="237" name="Shape 237"/>
            <p:cNvCxnSpPr/>
            <p:nvPr/>
          </p:nvCxnSpPr>
          <p:spPr>
            <a:xfrm flipH="1">
              <a:off x="6047750" y="2916125"/>
              <a:ext cx="3300" cy="952500"/>
            </a:xfrm>
            <a:prstGeom prst="straightConnector1">
              <a:avLst/>
            </a:prstGeom>
            <a:noFill/>
            <a:ln cap="flat" cmpd="sng" w="19050">
              <a:solidFill>
                <a:schemeClr val="dk2"/>
              </a:solidFill>
              <a:prstDash val="solid"/>
              <a:round/>
              <a:headEnd len="lg" w="lg" type="none"/>
              <a:tailEnd len="lg" w="lg" type="none"/>
            </a:ln>
          </p:spPr>
        </p:cxnSp>
        <p:sp>
          <p:nvSpPr>
            <p:cNvPr id="238" name="Shape 238"/>
            <p:cNvSpPr txBox="1"/>
            <p:nvPr/>
          </p:nvSpPr>
          <p:spPr>
            <a:xfrm>
              <a:off x="5664200" y="2574575"/>
              <a:ext cx="1180200" cy="3621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2017-04-01</a:t>
              </a:r>
            </a:p>
          </p:txBody>
        </p:sp>
        <p:cxnSp>
          <p:nvCxnSpPr>
            <p:cNvPr id="239" name="Shape 239"/>
            <p:cNvCxnSpPr/>
            <p:nvPr/>
          </p:nvCxnSpPr>
          <p:spPr>
            <a:xfrm>
              <a:off x="7585325" y="2911225"/>
              <a:ext cx="1500" cy="962400"/>
            </a:xfrm>
            <a:prstGeom prst="straightConnector1">
              <a:avLst/>
            </a:prstGeom>
            <a:noFill/>
            <a:ln cap="flat" cmpd="sng" w="19050">
              <a:solidFill>
                <a:schemeClr val="dk2"/>
              </a:solidFill>
              <a:prstDash val="solid"/>
              <a:round/>
              <a:headEnd len="lg" w="lg" type="none"/>
              <a:tailEnd len="lg" w="lg" type="none"/>
            </a:ln>
          </p:spPr>
        </p:cxnSp>
        <p:sp>
          <p:nvSpPr>
            <p:cNvPr id="240" name="Shape 240"/>
            <p:cNvSpPr txBox="1"/>
            <p:nvPr/>
          </p:nvSpPr>
          <p:spPr>
            <a:xfrm>
              <a:off x="6883400" y="2574575"/>
              <a:ext cx="1180200" cy="3621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2017-09-01</a:t>
              </a:r>
            </a:p>
          </p:txBody>
        </p:sp>
        <p:cxnSp>
          <p:nvCxnSpPr>
            <p:cNvPr id="241" name="Shape 241"/>
            <p:cNvCxnSpPr/>
            <p:nvPr/>
          </p:nvCxnSpPr>
          <p:spPr>
            <a:xfrm>
              <a:off x="8660550" y="2911225"/>
              <a:ext cx="2400" cy="974400"/>
            </a:xfrm>
            <a:prstGeom prst="straightConnector1">
              <a:avLst/>
            </a:prstGeom>
            <a:noFill/>
            <a:ln cap="flat" cmpd="sng" w="19050">
              <a:solidFill>
                <a:schemeClr val="dk2"/>
              </a:solidFill>
              <a:prstDash val="solid"/>
              <a:round/>
              <a:headEnd len="lg" w="lg" type="none"/>
              <a:tailEnd len="lg" w="lg" type="none"/>
            </a:ln>
          </p:spPr>
        </p:cxnSp>
        <p:sp>
          <p:nvSpPr>
            <p:cNvPr id="242" name="Shape 242"/>
            <p:cNvSpPr txBox="1"/>
            <p:nvPr/>
          </p:nvSpPr>
          <p:spPr>
            <a:xfrm>
              <a:off x="8026400" y="2574575"/>
              <a:ext cx="1102500" cy="3621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2017-12-14</a:t>
              </a: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445025"/>
            <a:ext cx="8520600" cy="707400"/>
          </a:xfrm>
          <a:prstGeom prst="rect">
            <a:avLst/>
          </a:prstGeom>
        </p:spPr>
        <p:txBody>
          <a:bodyPr anchorCtr="0" anchor="t" bIns="91425" lIns="91425" rIns="91425" wrap="square" tIns="91425">
            <a:noAutofit/>
          </a:bodyPr>
          <a:lstStyle/>
          <a:p>
            <a:pPr indent="0" lvl="0" marL="0">
              <a:spcBef>
                <a:spcPts val="0"/>
              </a:spcBef>
              <a:buNone/>
            </a:pPr>
            <a:r>
              <a:rPr lang="en"/>
              <a:t>Fixed-length Slicing?</a:t>
            </a:r>
          </a:p>
        </p:txBody>
      </p:sp>
      <p:sp>
        <p:nvSpPr>
          <p:cNvPr id="248" name="Shape 248"/>
          <p:cNvSpPr txBox="1"/>
          <p:nvPr>
            <p:ph idx="1" type="body"/>
          </p:nvPr>
        </p:nvSpPr>
        <p:spPr>
          <a:xfrm>
            <a:off x="311700" y="1266325"/>
            <a:ext cx="8520600" cy="13320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buSzPts val="2400"/>
              <a:buChar char="●"/>
            </a:pPr>
            <a:r>
              <a:rPr lang="en">
                <a:solidFill>
                  <a:srgbClr val="000000"/>
                </a:solidFill>
              </a:rPr>
              <a:t>Difficult to fix the length</a:t>
            </a:r>
          </a:p>
          <a:p>
            <a:pPr indent="-381000" lvl="0" marL="457200" rtl="0">
              <a:spcBef>
                <a:spcPts val="0"/>
              </a:spcBef>
              <a:spcAft>
                <a:spcPts val="0"/>
              </a:spcAft>
              <a:buClr>
                <a:srgbClr val="000000"/>
              </a:buClr>
              <a:buSzPts val="2400"/>
              <a:buChar char="●"/>
            </a:pPr>
            <a:r>
              <a:rPr lang="en">
                <a:solidFill>
                  <a:srgbClr val="000000"/>
                </a:solidFill>
              </a:rPr>
              <a:t>DB </a:t>
            </a:r>
            <a:r>
              <a:rPr lang="en">
                <a:solidFill>
                  <a:srgbClr val="000000"/>
                </a:solidFill>
              </a:rPr>
              <a:t>performance can fluctuate</a:t>
            </a:r>
          </a:p>
          <a:p>
            <a:pPr indent="-381000" lvl="0" marL="457200" rtl="0">
              <a:spcBef>
                <a:spcPts val="0"/>
              </a:spcBef>
              <a:buSzPts val="2400"/>
              <a:buChar char="●"/>
            </a:pPr>
            <a:r>
              <a:rPr lang="en"/>
              <a:t>Skewed distribution</a:t>
            </a:r>
          </a:p>
        </p:txBody>
      </p:sp>
      <p:pic>
        <p:nvPicPr>
          <p:cNvPr id="249" name="Shape 249"/>
          <p:cNvPicPr preferRelativeResize="0"/>
          <p:nvPr/>
        </p:nvPicPr>
        <p:blipFill>
          <a:blip r:embed="rId3">
            <a:alphaModFix/>
          </a:blip>
          <a:stretch>
            <a:fillRect/>
          </a:stretch>
        </p:blipFill>
        <p:spPr>
          <a:xfrm>
            <a:off x="577400" y="2843251"/>
            <a:ext cx="8060728" cy="879913"/>
          </a:xfrm>
          <a:prstGeom prst="rect">
            <a:avLst/>
          </a:prstGeom>
          <a:noFill/>
          <a:ln>
            <a:noFill/>
          </a:ln>
        </p:spPr>
      </p:pic>
      <p:sp>
        <p:nvSpPr>
          <p:cNvPr id="250" name="Shape 250"/>
          <p:cNvSpPr txBox="1"/>
          <p:nvPr/>
        </p:nvSpPr>
        <p:spPr>
          <a:xfrm>
            <a:off x="1654000" y="3815700"/>
            <a:ext cx="4515900" cy="406500"/>
          </a:xfrm>
          <a:prstGeom prst="rect">
            <a:avLst/>
          </a:prstGeom>
          <a:noFill/>
          <a:ln>
            <a:noFill/>
          </a:ln>
        </p:spPr>
        <p:txBody>
          <a:bodyPr anchorCtr="0" anchor="t" bIns="91425" lIns="91425" rIns="91425" wrap="square" tIns="91425">
            <a:noAutofit/>
          </a:bodyPr>
          <a:lstStyle/>
          <a:p>
            <a:pPr indent="0" lvl="0" marL="0">
              <a:spcBef>
                <a:spcPts val="0"/>
              </a:spcBef>
              <a:buNone/>
            </a:pPr>
            <a:r>
              <a:rPr lang="en"/>
              <a:t>Daily distribution of tweets mentioning “</a:t>
            </a:r>
            <a:r>
              <a:rPr b="1" lang="en"/>
              <a:t>election</a:t>
            </a:r>
            <a:r>
              <a:rPr lang="en"/>
              <a:t>”</a:t>
            </a:r>
          </a:p>
        </p:txBody>
      </p:sp>
      <p:sp>
        <p:nvSpPr>
          <p:cNvPr id="251" name="Shape 251"/>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64025"/>
            <a:ext cx="8520600" cy="707400"/>
          </a:xfrm>
          <a:prstGeom prst="rect">
            <a:avLst/>
          </a:prstGeom>
        </p:spPr>
        <p:txBody>
          <a:bodyPr anchorCtr="0" anchor="t" bIns="91425" lIns="91425" rIns="91425" wrap="square" tIns="91425">
            <a:noAutofit/>
          </a:bodyPr>
          <a:lstStyle/>
          <a:p>
            <a:pPr indent="0" lvl="0" marL="0" rtl="0">
              <a:spcBef>
                <a:spcPts val="0"/>
              </a:spcBef>
              <a:buNone/>
            </a:pPr>
            <a:r>
              <a:rPr lang="en"/>
              <a:t>Fix-length Slicing User Experience</a:t>
            </a:r>
          </a:p>
        </p:txBody>
      </p:sp>
      <p:sp>
        <p:nvSpPr>
          <p:cNvPr id="257" name="Shape 257"/>
          <p:cNvSpPr txBox="1"/>
          <p:nvPr>
            <p:ph idx="12" type="sldNum"/>
          </p:nvPr>
        </p:nvSpPr>
        <p:spPr>
          <a:xfrm>
            <a:off x="8548658" y="45108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pic>
        <p:nvPicPr>
          <p:cNvPr descr="election2.gif" id="258" name="Shape 258"/>
          <p:cNvPicPr preferRelativeResize="0"/>
          <p:nvPr/>
        </p:nvPicPr>
        <p:blipFill rotWithShape="1">
          <a:blip r:embed="rId3">
            <a:alphaModFix/>
          </a:blip>
          <a:srcRect b="1248" l="0" r="0" t="4198"/>
          <a:stretch/>
        </p:blipFill>
        <p:spPr>
          <a:xfrm>
            <a:off x="1336850" y="883775"/>
            <a:ext cx="4988824" cy="3844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